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4"/>
  </p:notesMasterIdLst>
  <p:handoutMasterIdLst>
    <p:handoutMasterId r:id="rId15"/>
  </p:handoutMasterIdLst>
  <p:sldIdLst>
    <p:sldId id="283" r:id="rId3"/>
    <p:sldId id="264" r:id="rId4"/>
    <p:sldId id="290" r:id="rId5"/>
    <p:sldId id="272" r:id="rId6"/>
    <p:sldId id="284" r:id="rId7"/>
    <p:sldId id="289" r:id="rId8"/>
    <p:sldId id="288" r:id="rId9"/>
    <p:sldId id="273" r:id="rId10"/>
    <p:sldId id="286" r:id="rId11"/>
    <p:sldId id="287" r:id="rId12"/>
    <p:sldId id="274"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Roboto" panose="02020500000000000000" charset="0"/>
      <p:regular r:id="rId20"/>
      <p:bold r:id="rId21"/>
      <p:italic r:id="rId22"/>
      <p:boldItalic r:id="rId23"/>
    </p:embeddedFont>
    <p:embeddedFont>
      <p:font typeface="Twinkl" panose="02020500000000000000"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DBE"/>
    <a:srgbClr val="FFEAA4"/>
    <a:srgbClr val="FEAF15"/>
    <a:srgbClr val="B4DDBF"/>
    <a:srgbClr val="F1C656"/>
    <a:srgbClr val="6FBD84"/>
    <a:srgbClr val="7CCCBF"/>
    <a:srgbClr val="009F90"/>
    <a:srgbClr val="21A6F9"/>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150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85000"/>
            </a:schemeClr>
          </a:solidFill>
          <a:ln w="25400" cap="rnd">
            <a:solidFill>
              <a:srgbClr val="FEAF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85000"/>
            </a:schemeClr>
          </a:solidFill>
          <a:ln w="25400" cap="rnd">
            <a:solidFill>
              <a:srgbClr val="FEAF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2269480"/>
            <a:ext cx="7640870" cy="2295228"/>
            <a:chOff x="743837" y="1344834"/>
            <a:chExt cx="7640870"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FEAF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2007" y="1618794"/>
              <a:ext cx="7632700" cy="2021268"/>
            </a:xfrm>
            <a:prstGeom prst="rect">
              <a:avLst/>
            </a:prstGeom>
            <a:noFill/>
            <a:ln w="19050">
              <a:solidFill>
                <a:srgbClr val="009F90"/>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95410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However, please be aware that every child and family are different. As far as possible, the contents of this resource are reflective of current professional research and are intended for guidance purposes only. The information here may not apply specifically to your children/classroom/setting.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009F90"/>
                </a:solidFill>
                <a:latin typeface="Roboto" panose="02000000000000000000" pitchFamily="2" charset="0"/>
                <a:ea typeface="Roboto" panose="02000000000000000000" pitchFamily="2" charset="0"/>
              </a:rPr>
              <a:t>Disclaimers</a:t>
            </a:r>
            <a:endParaRPr lang="en-GB" sz="2800" b="1" dirty="0">
              <a:solidFill>
                <a:srgbClr val="009F90"/>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6C43-69DE-4E82-A132-6CD9AFF115BD}"/>
              </a:ext>
            </a:extLst>
          </p:cNvPr>
          <p:cNvSpPr>
            <a:spLocks noGrp="1"/>
          </p:cNvSpPr>
          <p:nvPr>
            <p:ph type="title"/>
          </p:nvPr>
        </p:nvSpPr>
        <p:spPr>
          <a:xfrm>
            <a:off x="457198" y="438151"/>
            <a:ext cx="8220075" cy="2044990"/>
          </a:xfrm>
        </p:spPr>
        <p:txBody>
          <a:bodyPr/>
          <a:lstStyle/>
          <a:p>
            <a:pPr algn="ctr"/>
            <a:r>
              <a:rPr lang="en-US" dirty="0"/>
              <a:t>ENGLISH CLUB </a:t>
            </a:r>
            <a:br>
              <a:rPr lang="en-US" dirty="0"/>
            </a:br>
            <a:r>
              <a:rPr lang="en-US" sz="2000" dirty="0"/>
              <a:t>Join our club to have great fun in learning how to speak and enjoy English learning at KTGSS !</a:t>
            </a:r>
            <a:r>
              <a:rPr lang="en-US" dirty="0"/>
              <a:t> </a:t>
            </a:r>
          </a:p>
        </p:txBody>
      </p:sp>
      <p:pic>
        <p:nvPicPr>
          <p:cNvPr id="3" name="Picture 2">
            <a:extLst>
              <a:ext uri="{FF2B5EF4-FFF2-40B4-BE49-F238E27FC236}">
                <a16:creationId xmlns:a16="http://schemas.microsoft.com/office/drawing/2014/main" id="{2C5B288C-35F9-4C3C-A2B4-FAF528AA4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8" y="2407640"/>
            <a:ext cx="8210546" cy="4228051"/>
          </a:xfrm>
          <a:prstGeom prst="rect">
            <a:avLst/>
          </a:prstGeom>
        </p:spPr>
      </p:pic>
    </p:spTree>
    <p:extLst>
      <p:ext uri="{BB962C8B-B14F-4D97-AF65-F5344CB8AC3E}">
        <p14:creationId xmlns:p14="http://schemas.microsoft.com/office/powerpoint/2010/main" val="1551688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3A5A-6766-4D1F-9EEC-55AB7E58DDD2}"/>
              </a:ext>
            </a:extLst>
          </p:cNvPr>
          <p:cNvSpPr>
            <a:spLocks noGrp="1"/>
          </p:cNvSpPr>
          <p:nvPr>
            <p:ph type="title"/>
          </p:nvPr>
        </p:nvSpPr>
        <p:spPr/>
        <p:txBody>
          <a:bodyPr/>
          <a:lstStyle/>
          <a:p>
            <a:pPr algn="ctr"/>
            <a:r>
              <a:rPr lang="en-US" sz="1800" dirty="0"/>
              <a:t>English board games are a fun way to learn how to follow rules in English </a:t>
            </a:r>
          </a:p>
        </p:txBody>
      </p:sp>
      <p:pic>
        <p:nvPicPr>
          <p:cNvPr id="6" name="Picture 5">
            <a:extLst>
              <a:ext uri="{FF2B5EF4-FFF2-40B4-BE49-F238E27FC236}">
                <a16:creationId xmlns:a16="http://schemas.microsoft.com/office/drawing/2014/main" id="{70CBAF6E-36B9-44D3-B73B-C051D7AA1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23" y="1694575"/>
            <a:ext cx="7961153" cy="4572001"/>
          </a:xfrm>
          <a:prstGeom prst="rect">
            <a:avLst/>
          </a:prstGeom>
        </p:spPr>
      </p:pic>
    </p:spTree>
    <p:extLst>
      <p:ext uri="{BB962C8B-B14F-4D97-AF65-F5344CB8AC3E}">
        <p14:creationId xmlns:p14="http://schemas.microsoft.com/office/powerpoint/2010/main" val="168716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55651" y="4996579"/>
            <a:ext cx="7632700" cy="1089208"/>
          </a:xfrm>
          <a:prstGeom prst="roundRect">
            <a:avLst/>
          </a:prstGeom>
          <a:solidFill>
            <a:srgbClr val="B4DDBF"/>
          </a:solidFill>
          <a:ln w="28575">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School will be so much fun with so many good activities to look forward to. </a:t>
            </a:r>
          </a:p>
        </p:txBody>
      </p:sp>
      <p:grpSp>
        <p:nvGrpSpPr>
          <p:cNvPr id="10" name="Group 9"/>
          <p:cNvGrpSpPr/>
          <p:nvPr/>
        </p:nvGrpSpPr>
        <p:grpSpPr>
          <a:xfrm>
            <a:off x="2420430" y="1527251"/>
            <a:ext cx="7033098" cy="1955260"/>
            <a:chOff x="2420430" y="972766"/>
            <a:chExt cx="7033098" cy="1955260"/>
          </a:xfrm>
        </p:grpSpPr>
        <p:cxnSp>
          <p:nvCxnSpPr>
            <p:cNvPr id="14" name="Straight Connector 13"/>
            <p:cNvCxnSpPr/>
            <p:nvPr/>
          </p:nvCxnSpPr>
          <p:spPr>
            <a:xfrm flipV="1">
              <a:off x="2459341" y="1245140"/>
              <a:ext cx="6994187" cy="1682886"/>
            </a:xfrm>
            <a:prstGeom prst="line">
              <a:avLst/>
            </a:prstGeom>
            <a:ln w="190500">
              <a:solidFill>
                <a:srgbClr val="FFEAA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420430" y="972766"/>
              <a:ext cx="6994187" cy="1682886"/>
            </a:xfrm>
            <a:prstGeom prst="line">
              <a:avLst/>
            </a:prstGeom>
            <a:ln w="190500">
              <a:solidFill>
                <a:srgbClr val="26BDBE"/>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237" y="655733"/>
            <a:ext cx="4736728" cy="4174930"/>
          </a:xfrm>
          <a:prstGeom prst="rect">
            <a:avLst/>
          </a:prstGeom>
        </p:spPr>
      </p:pic>
    </p:spTree>
    <p:extLst>
      <p:ext uri="{BB962C8B-B14F-4D97-AF65-F5344CB8AC3E}">
        <p14:creationId xmlns:p14="http://schemas.microsoft.com/office/powerpoint/2010/main" val="34765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48320"/>
          <a:stretch/>
        </p:blipFill>
        <p:spPr>
          <a:xfrm>
            <a:off x="2627954" y="607118"/>
            <a:ext cx="1563300" cy="4428630"/>
          </a:xfrm>
          <a:prstGeom prst="rect">
            <a:avLst/>
          </a:prstGeom>
        </p:spPr>
      </p:pic>
      <p:sp>
        <p:nvSpPr>
          <p:cNvPr id="15" name="Rounded Rectangle 14"/>
          <p:cNvSpPr/>
          <p:nvPr/>
        </p:nvSpPr>
        <p:spPr>
          <a:xfrm>
            <a:off x="688546" y="3052972"/>
            <a:ext cx="2450221" cy="468465"/>
          </a:xfrm>
          <a:prstGeom prst="roundRect">
            <a:avLst/>
          </a:prstGeom>
          <a:solidFill>
            <a:srgbClr val="F1C656"/>
          </a:solidFill>
          <a:ln w="28575">
            <a:solidFill>
              <a:srgbClr val="FEAF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bg1"/>
                </a:solidFill>
              </a:rPr>
              <a:t>My name is Grace .  </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51872"/>
          <a:stretch/>
        </p:blipFill>
        <p:spPr>
          <a:xfrm>
            <a:off x="4780306" y="834033"/>
            <a:ext cx="1455866" cy="4428632"/>
          </a:xfrm>
          <a:prstGeom prst="rect">
            <a:avLst/>
          </a:prstGeom>
        </p:spPr>
      </p:pic>
      <p:sp>
        <p:nvSpPr>
          <p:cNvPr id="16" name="Rounded Rectangle 15"/>
          <p:cNvSpPr/>
          <p:nvPr/>
        </p:nvSpPr>
        <p:spPr>
          <a:xfrm>
            <a:off x="5767549" y="3650650"/>
            <a:ext cx="2728363" cy="468465"/>
          </a:xfrm>
          <a:prstGeom prst="roundRect">
            <a:avLst/>
          </a:prstGeom>
          <a:solidFill>
            <a:srgbClr val="7CCCBF"/>
          </a:solidFill>
          <a:ln w="28575">
            <a:solidFill>
              <a:srgbClr val="26BDBE"/>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bg1"/>
                </a:solidFill>
              </a:rPr>
              <a:t>This is my friend Alicia .</a:t>
            </a:r>
          </a:p>
        </p:txBody>
      </p:sp>
      <p:sp>
        <p:nvSpPr>
          <p:cNvPr id="11" name="Rounded Rectangle 10"/>
          <p:cNvSpPr/>
          <p:nvPr/>
        </p:nvSpPr>
        <p:spPr>
          <a:xfrm>
            <a:off x="1919334" y="5413540"/>
            <a:ext cx="5305331" cy="792417"/>
          </a:xfrm>
          <a:prstGeom prst="roundRect">
            <a:avLst/>
          </a:prstGeom>
          <a:solidFill>
            <a:srgbClr val="B4DDBF"/>
          </a:solidFill>
          <a:ln w="28575">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We love learning in English , but sometimes we feel bad when we are asked to speak in English in class.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D90E-2CBC-4424-A178-AA88B20FFC8C}"/>
              </a:ext>
            </a:extLst>
          </p:cNvPr>
          <p:cNvSpPr>
            <a:spLocks noGrp="1"/>
          </p:cNvSpPr>
          <p:nvPr>
            <p:ph type="title"/>
          </p:nvPr>
        </p:nvSpPr>
        <p:spPr>
          <a:xfrm>
            <a:off x="457198" y="438150"/>
            <a:ext cx="8220075" cy="5903927"/>
          </a:xfrm>
        </p:spPr>
        <p:txBody>
          <a:bodyPr/>
          <a:lstStyle/>
          <a:p>
            <a:r>
              <a:rPr lang="en-US" sz="2800" i="1" dirty="0"/>
              <a:t>Join us to become more  comfortable with English as the year progresses!</a:t>
            </a:r>
            <a:br>
              <a:rPr lang="en-US" sz="2800" i="1" dirty="0"/>
            </a:br>
            <a:br>
              <a:rPr lang="en-US" sz="2800" dirty="0"/>
            </a:br>
            <a:r>
              <a:rPr lang="en-US" sz="2800" u="sng" dirty="0"/>
              <a:t>Term1 2023-2024 </a:t>
            </a:r>
            <a:br>
              <a:rPr lang="en-US" sz="2800" u="sng" dirty="0"/>
            </a:br>
            <a:br>
              <a:rPr lang="en-US" sz="2800" dirty="0"/>
            </a:br>
            <a:r>
              <a:rPr lang="en-US" sz="2800" dirty="0"/>
              <a:t>1.Mid Autumn Festival Riddles </a:t>
            </a:r>
            <a:br>
              <a:rPr lang="en-US" sz="2800" dirty="0"/>
            </a:br>
            <a:r>
              <a:rPr lang="en-US" sz="2800" dirty="0"/>
              <a:t>2.Halloween Games </a:t>
            </a:r>
            <a:br>
              <a:rPr lang="en-US" sz="2800" dirty="0"/>
            </a:br>
            <a:r>
              <a:rPr lang="en-US" sz="2800" dirty="0"/>
              <a:t>3.Chinese Cultural games and tea drinking</a:t>
            </a:r>
            <a:br>
              <a:rPr lang="en-US" sz="2800" dirty="0"/>
            </a:br>
            <a:r>
              <a:rPr lang="en-US" sz="2800" dirty="0"/>
              <a:t>4.Christmas celebration  and stories from around the world </a:t>
            </a:r>
            <a:br>
              <a:rPr lang="en-US" sz="2800" dirty="0"/>
            </a:br>
            <a:r>
              <a:rPr lang="en-US" sz="2800" dirty="0"/>
              <a:t>5. Chinese New Year </a:t>
            </a:r>
            <a:br>
              <a:rPr lang="en-US" sz="2800" dirty="0"/>
            </a:br>
            <a:r>
              <a:rPr lang="en-US" sz="2800" dirty="0"/>
              <a:t>6. Easter bunny competition </a:t>
            </a:r>
          </a:p>
        </p:txBody>
      </p:sp>
    </p:spTree>
    <p:extLst>
      <p:ext uri="{BB962C8B-B14F-4D97-AF65-F5344CB8AC3E}">
        <p14:creationId xmlns:p14="http://schemas.microsoft.com/office/powerpoint/2010/main" val="301255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46699" y="4786688"/>
            <a:ext cx="4941651" cy="1089208"/>
          </a:xfrm>
          <a:prstGeom prst="roundRect">
            <a:avLst/>
          </a:prstGeom>
          <a:solidFill>
            <a:srgbClr val="B4DDBF"/>
          </a:solidFill>
          <a:ln w="28575">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When we spend time in our English club , we  celebrate and understand the world around us and talk about it in English . </a:t>
            </a:r>
          </a:p>
        </p:txBody>
      </p:sp>
      <p:grpSp>
        <p:nvGrpSpPr>
          <p:cNvPr id="10" name="Group 9"/>
          <p:cNvGrpSpPr/>
          <p:nvPr/>
        </p:nvGrpSpPr>
        <p:grpSpPr>
          <a:xfrm>
            <a:off x="2420430" y="885218"/>
            <a:ext cx="7033098" cy="1955260"/>
            <a:chOff x="2420430" y="972766"/>
            <a:chExt cx="7033098" cy="1955260"/>
          </a:xfrm>
        </p:grpSpPr>
        <p:cxnSp>
          <p:nvCxnSpPr>
            <p:cNvPr id="14" name="Straight Connector 13"/>
            <p:cNvCxnSpPr/>
            <p:nvPr/>
          </p:nvCxnSpPr>
          <p:spPr>
            <a:xfrm flipV="1">
              <a:off x="2459341" y="1245140"/>
              <a:ext cx="6994187" cy="1682886"/>
            </a:xfrm>
            <a:prstGeom prst="line">
              <a:avLst/>
            </a:prstGeom>
            <a:ln w="190500">
              <a:solidFill>
                <a:srgbClr val="F1C65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420430" y="972766"/>
              <a:ext cx="6994187" cy="1682886"/>
            </a:xfrm>
            <a:prstGeom prst="line">
              <a:avLst/>
            </a:prstGeom>
            <a:ln w="190500">
              <a:solidFill>
                <a:srgbClr val="6FBD84"/>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B4ECC82F-0DD4-4526-A433-257E447B9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016" y="1157592"/>
            <a:ext cx="5721290" cy="3320031"/>
          </a:xfrm>
          <a:prstGeom prst="rect">
            <a:avLst/>
          </a:prstGeom>
        </p:spPr>
      </p:pic>
    </p:spTree>
    <p:extLst>
      <p:ext uri="{BB962C8B-B14F-4D97-AF65-F5344CB8AC3E}">
        <p14:creationId xmlns:p14="http://schemas.microsoft.com/office/powerpoint/2010/main" val="229972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ED29-D28C-4A01-B047-E50EFFFF33A9}"/>
              </a:ext>
            </a:extLst>
          </p:cNvPr>
          <p:cNvSpPr>
            <a:spLocks noGrp="1"/>
          </p:cNvSpPr>
          <p:nvPr>
            <p:ph type="title"/>
          </p:nvPr>
        </p:nvSpPr>
        <p:spPr/>
        <p:txBody>
          <a:bodyPr/>
          <a:lstStyle/>
          <a:p>
            <a:r>
              <a:rPr lang="en-US" dirty="0"/>
              <a:t>We celebrate our culture </a:t>
            </a:r>
          </a:p>
        </p:txBody>
      </p:sp>
      <p:pic>
        <p:nvPicPr>
          <p:cNvPr id="4" name="Picture 3">
            <a:extLst>
              <a:ext uri="{FF2B5EF4-FFF2-40B4-BE49-F238E27FC236}">
                <a16:creationId xmlns:a16="http://schemas.microsoft.com/office/drawing/2014/main" id="{1B06D0AE-09A1-4570-A456-1A1421260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967" y="1652631"/>
            <a:ext cx="5620624" cy="4481610"/>
          </a:xfrm>
          <a:prstGeom prst="rect">
            <a:avLst/>
          </a:prstGeom>
        </p:spPr>
      </p:pic>
    </p:spTree>
    <p:extLst>
      <p:ext uri="{BB962C8B-B14F-4D97-AF65-F5344CB8AC3E}">
        <p14:creationId xmlns:p14="http://schemas.microsoft.com/office/powerpoint/2010/main" val="111757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A52C-4CCC-4D8E-9A98-FAF07D0B91EE}"/>
              </a:ext>
            </a:extLst>
          </p:cNvPr>
          <p:cNvSpPr>
            <a:spLocks noGrp="1"/>
          </p:cNvSpPr>
          <p:nvPr>
            <p:ph type="title"/>
          </p:nvPr>
        </p:nvSpPr>
        <p:spPr/>
        <p:txBody>
          <a:bodyPr/>
          <a:lstStyle/>
          <a:p>
            <a:r>
              <a:rPr lang="en-US" dirty="0"/>
              <a:t>Promoting a fun and lively atmosphere at school </a:t>
            </a:r>
          </a:p>
        </p:txBody>
      </p:sp>
      <p:pic>
        <p:nvPicPr>
          <p:cNvPr id="4" name="Picture 3">
            <a:extLst>
              <a:ext uri="{FF2B5EF4-FFF2-40B4-BE49-F238E27FC236}">
                <a16:creationId xmlns:a16="http://schemas.microsoft.com/office/drawing/2014/main" id="{5A1AFAA7-4CF6-43EF-825C-6C96BDD13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18" y="1432456"/>
            <a:ext cx="7986320" cy="4987393"/>
          </a:xfrm>
          <a:prstGeom prst="rect">
            <a:avLst/>
          </a:prstGeom>
        </p:spPr>
      </p:pic>
    </p:spTree>
    <p:extLst>
      <p:ext uri="{BB962C8B-B14F-4D97-AF65-F5344CB8AC3E}">
        <p14:creationId xmlns:p14="http://schemas.microsoft.com/office/powerpoint/2010/main" val="178335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1E84-F208-459A-B589-3ABC5CD51DFD}"/>
              </a:ext>
            </a:extLst>
          </p:cNvPr>
          <p:cNvSpPr>
            <a:spLocks noGrp="1"/>
          </p:cNvSpPr>
          <p:nvPr>
            <p:ph type="title"/>
          </p:nvPr>
        </p:nvSpPr>
        <p:spPr/>
        <p:txBody>
          <a:bodyPr/>
          <a:lstStyle/>
          <a:p>
            <a:r>
              <a:rPr lang="en-US" dirty="0"/>
              <a:t>Mothers Day Floral arrangement </a:t>
            </a:r>
          </a:p>
        </p:txBody>
      </p:sp>
      <p:pic>
        <p:nvPicPr>
          <p:cNvPr id="4" name="Picture 3">
            <a:extLst>
              <a:ext uri="{FF2B5EF4-FFF2-40B4-BE49-F238E27FC236}">
                <a16:creationId xmlns:a16="http://schemas.microsoft.com/office/drawing/2014/main" id="{DEE9C679-B5C2-4968-9F9B-38F3BEE69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8" y="1241570"/>
            <a:ext cx="8220075" cy="5616429"/>
          </a:xfrm>
          <a:prstGeom prst="rect">
            <a:avLst/>
          </a:prstGeom>
        </p:spPr>
      </p:pic>
    </p:spTree>
    <p:extLst>
      <p:ext uri="{BB962C8B-B14F-4D97-AF65-F5344CB8AC3E}">
        <p14:creationId xmlns:p14="http://schemas.microsoft.com/office/powerpoint/2010/main" val="131031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rot="1839743">
            <a:off x="-313043" y="1256611"/>
            <a:ext cx="7033098" cy="1955260"/>
            <a:chOff x="2420430" y="972766"/>
            <a:chExt cx="7033098" cy="1955260"/>
          </a:xfrm>
        </p:grpSpPr>
        <p:cxnSp>
          <p:nvCxnSpPr>
            <p:cNvPr id="14" name="Straight Connector 13"/>
            <p:cNvCxnSpPr/>
            <p:nvPr/>
          </p:nvCxnSpPr>
          <p:spPr>
            <a:xfrm flipV="1">
              <a:off x="2459341" y="1245140"/>
              <a:ext cx="6994187" cy="1682886"/>
            </a:xfrm>
            <a:prstGeom prst="line">
              <a:avLst/>
            </a:prstGeom>
            <a:ln w="190500">
              <a:solidFill>
                <a:srgbClr val="26BDBE"/>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420430" y="972766"/>
              <a:ext cx="6994187" cy="1682886"/>
            </a:xfrm>
            <a:prstGeom prst="line">
              <a:avLst/>
            </a:prstGeom>
            <a:ln w="190500">
              <a:solidFill>
                <a:srgbClr val="FFEAA4"/>
              </a:solidFill>
            </a:ln>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823746" y="3306044"/>
            <a:ext cx="4030359" cy="2616740"/>
          </a:xfrm>
          <a:prstGeom prst="roundRect">
            <a:avLst>
              <a:gd name="adj" fmla="val 8857"/>
            </a:avLst>
          </a:prstGeom>
          <a:solidFill>
            <a:srgbClr val="B4DDBF"/>
          </a:solidFill>
          <a:ln w="28575">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Public speaking is an important part of our club activities.</a:t>
            </a:r>
          </a:p>
          <a:p>
            <a:pPr algn="ctr"/>
            <a:r>
              <a:rPr lang="en-GB" dirty="0">
                <a:solidFill>
                  <a:schemeClr val="tx1"/>
                </a:solidFill>
              </a:rPr>
              <a:t> </a:t>
            </a:r>
          </a:p>
          <a:p>
            <a:pPr algn="ctr"/>
            <a:r>
              <a:rPr lang="en-GB" dirty="0">
                <a:solidFill>
                  <a:schemeClr val="tx1"/>
                </a:solidFill>
              </a:rPr>
              <a:t>We do Public speaking training for 15 minutes at the start of every meeting! </a:t>
            </a:r>
          </a:p>
        </p:txBody>
      </p:sp>
      <p:pic>
        <p:nvPicPr>
          <p:cNvPr id="4" name="Picture 3">
            <a:extLst>
              <a:ext uri="{FF2B5EF4-FFF2-40B4-BE49-F238E27FC236}">
                <a16:creationId xmlns:a16="http://schemas.microsoft.com/office/drawing/2014/main" id="{27B1DF26-A7FC-47D8-8F43-6895F9D82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980" y="595618"/>
            <a:ext cx="5438863" cy="2710426"/>
          </a:xfrm>
          <a:prstGeom prst="rect">
            <a:avLst/>
          </a:prstGeom>
        </p:spPr>
      </p:pic>
    </p:spTree>
    <p:extLst>
      <p:ext uri="{BB962C8B-B14F-4D97-AF65-F5344CB8AC3E}">
        <p14:creationId xmlns:p14="http://schemas.microsoft.com/office/powerpoint/2010/main" val="39559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2199-4F13-43A4-B021-4879E098A5F9}"/>
              </a:ext>
            </a:extLst>
          </p:cNvPr>
          <p:cNvSpPr>
            <a:spLocks noGrp="1"/>
          </p:cNvSpPr>
          <p:nvPr>
            <p:ph type="title"/>
          </p:nvPr>
        </p:nvSpPr>
        <p:spPr/>
        <p:txBody>
          <a:bodyPr/>
          <a:lstStyle/>
          <a:p>
            <a:r>
              <a:rPr lang="en-US" dirty="0"/>
              <a:t>Our fun games include craft work with English instructions </a:t>
            </a:r>
          </a:p>
        </p:txBody>
      </p:sp>
      <p:pic>
        <p:nvPicPr>
          <p:cNvPr id="4" name="Picture 3">
            <a:extLst>
              <a:ext uri="{FF2B5EF4-FFF2-40B4-BE49-F238E27FC236}">
                <a16:creationId xmlns:a16="http://schemas.microsoft.com/office/drawing/2014/main" id="{6889D89C-B585-495B-B118-01831D2EF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5" y="1518406"/>
            <a:ext cx="4211273" cy="4395833"/>
          </a:xfrm>
          <a:prstGeom prst="rect">
            <a:avLst/>
          </a:prstGeom>
        </p:spPr>
      </p:pic>
      <p:pic>
        <p:nvPicPr>
          <p:cNvPr id="6" name="Picture 5">
            <a:extLst>
              <a:ext uri="{FF2B5EF4-FFF2-40B4-BE49-F238E27FC236}">
                <a16:creationId xmlns:a16="http://schemas.microsoft.com/office/drawing/2014/main" id="{5F7C6CBE-F958-4CAA-986F-C72C075A3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506" y="1518406"/>
            <a:ext cx="3196206" cy="4395833"/>
          </a:xfrm>
          <a:prstGeom prst="rect">
            <a:avLst/>
          </a:prstGeom>
        </p:spPr>
      </p:pic>
    </p:spTree>
    <p:extLst>
      <p:ext uri="{BB962C8B-B14F-4D97-AF65-F5344CB8AC3E}">
        <p14:creationId xmlns:p14="http://schemas.microsoft.com/office/powerpoint/2010/main" val="3322026469"/>
      </p:ext>
    </p:extLst>
  </p:cSld>
  <p:clrMapOvr>
    <a:masterClrMapping/>
  </p:clrMapOvr>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166</TotalTime>
  <Words>224</Words>
  <Application>Microsoft Office PowerPoint</Application>
  <PresentationFormat>On-screen Show (4:3)</PresentationFormat>
  <Paragraphs>15</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Roboto</vt:lpstr>
      <vt:lpstr>Arial</vt:lpstr>
      <vt:lpstr>Calibri</vt:lpstr>
      <vt:lpstr>Twinkl</vt:lpstr>
      <vt:lpstr>Slide Layouts</vt:lpstr>
      <vt:lpstr>Disclaimers/Guidance</vt:lpstr>
      <vt:lpstr>ENGLISH CLUB  Join our club to have great fun in learning how to speak and enjoy English learning at KTGSS ! </vt:lpstr>
      <vt:lpstr>PowerPoint Presentation</vt:lpstr>
      <vt:lpstr>Join us to become more  comfortable with English as the year progresses!  Term1 2023-2024   1.Mid Autumn Festival Riddles  2.Halloween Games  3.Chinese Cultural games and tea drinking 4.Christmas celebration  and stories from around the world  5. Chinese New Year  6. Easter bunny competition </vt:lpstr>
      <vt:lpstr>PowerPoint Presentation</vt:lpstr>
      <vt:lpstr>We celebrate our culture </vt:lpstr>
      <vt:lpstr>Promoting a fun and lively atmosphere at school </vt:lpstr>
      <vt:lpstr>Mothers Day Floral arrangement </vt:lpstr>
      <vt:lpstr>PowerPoint Presentation</vt:lpstr>
      <vt:lpstr>Our fun games include craft work with English instructions </vt:lpstr>
      <vt:lpstr>English board games are a fun way to learn how to follow rules in English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Brooks</dc:creator>
  <cp:lastModifiedBy>KopmanDiane R</cp:lastModifiedBy>
  <cp:revision>35</cp:revision>
  <dcterms:created xsi:type="dcterms:W3CDTF">2022-07-06T13:28:42Z</dcterms:created>
  <dcterms:modified xsi:type="dcterms:W3CDTF">2023-09-19T05:33:26Z</dcterms:modified>
</cp:coreProperties>
</file>