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12192000"/>
  <p:notesSz cx="6858000" cy="9144000"/>
  <p:embeddedFontLst>
    <p:embeddedFont>
      <p:font typeface="Arimo"/>
      <p:regular r:id="rId14"/>
      <p:bold r:id="rId15"/>
      <p:italic r:id="rId16"/>
      <p:boldItalic r:id="rId17"/>
    </p:embeddedFont>
    <p:embeddedFont>
      <p:font typeface="Permanent Marker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hghhWQPIP+NC3DDizJGOsw0J2h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Arimo-bold.fntdata"/><Relationship Id="rId14" Type="http://schemas.openxmlformats.org/officeDocument/2006/relationships/font" Target="fonts/Arimo-regular.fntdata"/><Relationship Id="rId17" Type="http://schemas.openxmlformats.org/officeDocument/2006/relationships/font" Target="fonts/Arimo-boldItalic.fntdata"/><Relationship Id="rId16" Type="http://schemas.openxmlformats.org/officeDocument/2006/relationships/font" Target="fonts/Arimo-italic.fntdata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PermanentMark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b04b364772c82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b04b364772c82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eb04b364772c82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Google Shape;20;p11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Google Shape;21;p1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2" name="Google Shape;22;p11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p1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4" name="Google Shape;24;p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11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7" name="Google Shape;27;p1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" name="Google Shape;100;p19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365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6pPr>
            <a:lvl7pPr indent="-3365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7pPr>
            <a:lvl8pPr indent="-3365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8pPr>
            <a:lvl9pPr indent="-33655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Char char="▪"/>
              <a:defRPr sz="2000"/>
            </a:lvl9pPr>
          </a:lstStyle>
          <a:p/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5" name="Google Shape;105;p1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6" name="Google Shape;106;p1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1" name="Google Shape;111;p20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0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14" name="Google Shape;114;p2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5" name="Google Shape;115;p2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6" name="Google Shape;116;p2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3" name="Google Shape;53;p10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" name="Google Shape;54;p10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5" name="Google Shape;55;p10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6" name="Google Shape;56;p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10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60" name="Google Shape;60;p1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b="0"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9" name="Google Shape;69;p14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70" name="Google Shape;70;p1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82" name="Google Shape;82;p16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83" name="Google Shape;83;p16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84" name="Google Shape;84;p16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85" name="Google Shape;85;p1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3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b="0" i="0" sz="5400" u="none" cap="none" strike="noStrik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4" name="Google Shape;14;p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Google Shape;15;p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" name="Google Shape;16;p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b="0" i="0" sz="5400" u="none" cap="none" strike="noStrik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41" name="Google Shape;41;p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2" name="Google Shape;42;p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"/>
          <p:cNvSpPr txBox="1"/>
          <p:nvPr>
            <p:ph type="ctrTitle"/>
          </p:nvPr>
        </p:nvSpPr>
        <p:spPr>
          <a:xfrm>
            <a:off x="2064539" y="1897358"/>
            <a:ext cx="8058150" cy="1908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800"/>
              <a:buFont typeface="Rockwell"/>
              <a:buNone/>
            </a:pPr>
            <a:r>
              <a:rPr lang="en-US" sz="8800"/>
              <a:t>SCHOOL CHOIR</a:t>
            </a:r>
            <a:endParaRPr sz="8800"/>
          </a:p>
        </p:txBody>
      </p:sp>
      <p:sp>
        <p:nvSpPr>
          <p:cNvPr id="136" name="Google Shape;136;p1"/>
          <p:cNvSpPr txBox="1"/>
          <p:nvPr>
            <p:ph idx="1" type="subTitle"/>
          </p:nvPr>
        </p:nvSpPr>
        <p:spPr>
          <a:xfrm>
            <a:off x="3226588" y="4669861"/>
            <a:ext cx="5734051" cy="837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90"/>
              <a:buNone/>
            </a:pPr>
            <a:r>
              <a:rPr lang="en-US" sz="3400">
                <a:latin typeface="Arimo"/>
                <a:ea typeface="Arimo"/>
                <a:cs typeface="Arimo"/>
                <a:sym typeface="Arimo"/>
              </a:rPr>
              <a:t>學校合唱團</a:t>
            </a:r>
            <a:endParaRPr sz="34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4207663" y="3582785"/>
            <a:ext cx="37719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觀塘官立中學</a:t>
            </a:r>
            <a:endParaRPr b="0" i="0" sz="3400" u="none" cap="none" strike="noStrik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8" name="Google Shape;13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5725" y="0"/>
            <a:ext cx="13230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5983" y="240850"/>
            <a:ext cx="7775299" cy="66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"/>
          <p:cNvSpPr txBox="1"/>
          <p:nvPr/>
        </p:nvSpPr>
        <p:spPr>
          <a:xfrm>
            <a:off x="3226601" y="5324896"/>
            <a:ext cx="9733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>
                <a:solidFill>
                  <a:srgbClr val="45818E"/>
                </a:solidFill>
                <a:latin typeface="Rockwell"/>
                <a:ea typeface="Rockwell"/>
                <a:cs typeface="Rockwell"/>
                <a:sym typeface="Rockwell"/>
              </a:rPr>
              <a:t>School Choir 2023-2024</a:t>
            </a:r>
            <a:endParaRPr b="1" i="1" sz="4000">
              <a:solidFill>
                <a:srgbClr val="45818E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46" name="Google Shape;146;p2"/>
          <p:cNvPicPr preferRelativeResize="0"/>
          <p:nvPr/>
        </p:nvPicPr>
        <p:blipFill rotWithShape="1">
          <a:blip r:embed="rId3">
            <a:alphaModFix/>
          </a:blip>
          <a:srcRect b="10390" l="0" r="0" t="5339"/>
          <a:stretch/>
        </p:blipFill>
        <p:spPr>
          <a:xfrm>
            <a:off x="-1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/>
          <p:nvPr/>
        </p:nvSpPr>
        <p:spPr>
          <a:xfrm>
            <a:off x="984504" y="3837459"/>
            <a:ext cx="10222992" cy="80683"/>
          </a:xfrm>
          <a:prstGeom prst="rect">
            <a:avLst/>
          </a:prstGeom>
          <a:blipFill rotWithShape="1">
            <a:blip r:embed="rId4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984504" y="3981573"/>
            <a:ext cx="10222992" cy="2078335"/>
          </a:xfrm>
          <a:prstGeom prst="rect">
            <a:avLst/>
          </a:prstGeom>
          <a:blipFill rotWithShape="1">
            <a:blip r:embed="rId4">
              <a:alphaModFix amt="9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"/>
          <p:cNvSpPr txBox="1"/>
          <p:nvPr>
            <p:ph type="title"/>
          </p:nvPr>
        </p:nvSpPr>
        <p:spPr>
          <a:xfrm>
            <a:off x="1285456" y="4162031"/>
            <a:ext cx="4543683" cy="1767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SCHOOL CHOIR</a:t>
            </a:r>
            <a:endParaRPr/>
          </a:p>
        </p:txBody>
      </p:sp>
      <p:sp>
        <p:nvSpPr>
          <p:cNvPr id="150" name="Google Shape;150;p2"/>
          <p:cNvSpPr txBox="1"/>
          <p:nvPr>
            <p:ph idx="1" type="body"/>
          </p:nvPr>
        </p:nvSpPr>
        <p:spPr>
          <a:xfrm>
            <a:off x="6217920" y="4170410"/>
            <a:ext cx="4699221" cy="1767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b="1" lang="en-US" sz="1800">
                <a:latin typeface="Arimo"/>
                <a:ea typeface="Arimo"/>
                <a:cs typeface="Arimo"/>
                <a:sym typeface="Arimo"/>
              </a:rPr>
              <a:t>Alto </a:t>
            </a:r>
            <a:endParaRPr b="1" sz="1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b="1" lang="en-US" sz="1800">
                <a:latin typeface="Arimo"/>
                <a:ea typeface="Arimo"/>
                <a:cs typeface="Arimo"/>
                <a:sym typeface="Arimo"/>
              </a:rPr>
              <a:t>Soprano</a:t>
            </a:r>
            <a:endParaRPr b="1" sz="1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b="1" lang="en-US" sz="1800">
                <a:latin typeface="Arimo"/>
                <a:ea typeface="Arimo"/>
                <a:cs typeface="Arimo"/>
                <a:sym typeface="Arimo"/>
              </a:rPr>
              <a:t>Bass </a:t>
            </a:r>
            <a:endParaRPr b="1" sz="1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b="1" lang="en-US" sz="1800">
                <a:latin typeface="Arimo"/>
                <a:ea typeface="Arimo"/>
                <a:cs typeface="Arimo"/>
                <a:sym typeface="Arimo"/>
              </a:rPr>
              <a:t>Tenor </a:t>
            </a:r>
            <a:endParaRPr b="1" sz="18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984504" y="6128670"/>
            <a:ext cx="10222992" cy="80683"/>
          </a:xfrm>
          <a:prstGeom prst="rect">
            <a:avLst/>
          </a:prstGeom>
          <a:blipFill rotWithShape="1">
            <a:blip r:embed="rId4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11401725" y="6229681"/>
            <a:ext cx="457200" cy="457200"/>
          </a:xfrm>
          <a:prstGeom prst="ellipse">
            <a:avLst/>
          </a:prstGeom>
          <a:blipFill rotWithShape="1">
            <a:blip r:embed="rId5">
              <a:alphaModFix/>
            </a:blip>
            <a:tile algn="tl" flip="none" tx="50800" sx="85000" ty="0" sy="85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ckwel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/>
          <p:cNvSpPr txBox="1"/>
          <p:nvPr>
            <p:ph type="title"/>
          </p:nvPr>
        </p:nvSpPr>
        <p:spPr>
          <a:xfrm>
            <a:off x="715151" y="4100658"/>
            <a:ext cx="6156790" cy="2346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</a:pPr>
            <a:br>
              <a:rPr b="0" i="0" lang="en-US" sz="3600" u="none" cap="none" strike="noStrike">
                <a:latin typeface="Permanent Marker"/>
                <a:ea typeface="Permanent Marker"/>
                <a:cs typeface="Permanent Marker"/>
                <a:sym typeface="Permanent Marker"/>
              </a:rPr>
            </a:br>
            <a:r>
              <a:rPr b="1" i="0" lang="en-US" sz="3600" u="none" cap="none" strike="noStrike">
                <a:latin typeface="Permanent Marker"/>
                <a:ea typeface="Permanent Marker"/>
                <a:cs typeface="Permanent Marker"/>
                <a:sym typeface="Permanent Marker"/>
              </a:rPr>
              <a:t>HONG KONG JOINT SCHOOL MUSIC COMPETITION 2022&amp;2023</a:t>
            </a:r>
            <a:endParaRPr b="1" i="0" sz="3600" u="none" cap="none" strike="noStrike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59" name="Google Shape;15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7081" y="643468"/>
            <a:ext cx="9219173" cy="345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"/>
          <p:cNvSpPr txBox="1"/>
          <p:nvPr>
            <p:ph idx="1" type="body"/>
          </p:nvPr>
        </p:nvSpPr>
        <p:spPr>
          <a:xfrm>
            <a:off x="7223590" y="3349991"/>
            <a:ext cx="3844313" cy="4610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b="1" lang="en-US">
                <a:solidFill>
                  <a:srgbClr val="9E3611"/>
                </a:solidFill>
              </a:rPr>
              <a:t>Secondary School Choir(Senior)—Silver Award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b="1" lang="en-US">
                <a:solidFill>
                  <a:srgbClr val="9E3611"/>
                </a:solidFill>
              </a:rPr>
              <a:t>Secondary School Group Ensemble(Singing)— Silver Award</a:t>
            </a:r>
            <a:endParaRPr b="1">
              <a:solidFill>
                <a:srgbClr val="9E3611"/>
              </a:solidFill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1066800" y="4431215"/>
            <a:ext cx="10058400" cy="80683"/>
          </a:xfrm>
          <a:prstGeom prst="rect">
            <a:avLst/>
          </a:prstGeom>
          <a:blipFill rotWithShape="1">
            <a:blip r:embed="rId4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/>
          <p:nvPr>
            <p:ph type="title"/>
          </p:nvPr>
        </p:nvSpPr>
        <p:spPr>
          <a:xfrm flipH="1">
            <a:off x="638881" y="-251484"/>
            <a:ext cx="10527328" cy="167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2800"/>
              <a:buFont typeface="Arimo"/>
              <a:buNone/>
            </a:pPr>
            <a:r>
              <a:rPr b="1" lang="en-US" sz="2800">
                <a:solidFill>
                  <a:srgbClr val="9E361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b="1" sz="2800">
              <a:solidFill>
                <a:srgbClr val="9E361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68" name="Google Shape;16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750" y="1026820"/>
            <a:ext cx="9808500" cy="51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 txBox="1"/>
          <p:nvPr/>
        </p:nvSpPr>
        <p:spPr>
          <a:xfrm>
            <a:off x="4819460" y="323094"/>
            <a:ext cx="59818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rPr>
              <a:t>《你可知道》</a:t>
            </a:r>
            <a:endParaRPr b="1" i="0" sz="2800" u="none" cap="none" strike="noStrike">
              <a:solidFill>
                <a:srgbClr val="9E361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/>
          <p:nvPr>
            <p:ph type="title"/>
          </p:nvPr>
        </p:nvSpPr>
        <p:spPr>
          <a:xfrm>
            <a:off x="641604" y="414020"/>
            <a:ext cx="10908792" cy="17935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Font typeface="Rockwell"/>
              <a:buNone/>
            </a:pPr>
            <a:r>
              <a:rPr lang="en-US" sz="6700"/>
              <a:t>SCHOOL CHOIR</a:t>
            </a:r>
            <a:br>
              <a:rPr lang="en-US" sz="2600">
                <a:solidFill>
                  <a:srgbClr val="9E361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</a:br>
            <a:r>
              <a:rPr b="1" lang="en-US" sz="3200">
                <a:solidFill>
                  <a:srgbClr val="9E361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CHRISTMAS PERFORMANCE </a:t>
            </a:r>
            <a:endParaRPr b="1" sz="2600">
              <a:solidFill>
                <a:srgbClr val="9E361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A group of people wearing hats and holding certificates&#10;&#10;Description automatically generated with medium confidence" id="176" name="Google Shape;176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0603" y="2021775"/>
            <a:ext cx="6038243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uniform&#10;&#10;Description automatically generated with low confidence" id="177" name="Google Shape;177;p5"/>
          <p:cNvPicPr preferRelativeResize="0"/>
          <p:nvPr/>
        </p:nvPicPr>
        <p:blipFill rotWithShape="1">
          <a:blip r:embed="rId4">
            <a:alphaModFix/>
          </a:blip>
          <a:srcRect b="-457" l="18208" r="943" t="13448"/>
          <a:stretch/>
        </p:blipFill>
        <p:spPr>
          <a:xfrm>
            <a:off x="243154" y="2021775"/>
            <a:ext cx="5637905" cy="4237141"/>
          </a:xfrm>
          <a:custGeom>
            <a:rect b="b" l="l" r="r" t="t"/>
            <a:pathLst>
              <a:path extrusionOk="0" h="4203687" w="6006951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 txBox="1"/>
          <p:nvPr>
            <p:ph type="title"/>
          </p:nvPr>
        </p:nvSpPr>
        <p:spPr>
          <a:xfrm>
            <a:off x="2173350" y="-217377"/>
            <a:ext cx="7845300" cy="23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SCHOOL CHOIR</a:t>
            </a:r>
            <a:br>
              <a:rPr lang="en-US"/>
            </a:br>
            <a:endParaRPr>
              <a:solidFill>
                <a:schemeClr val="accent1"/>
              </a:solidFill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433" y="1428565"/>
            <a:ext cx="8067153" cy="516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/>
          <p:nvPr/>
        </p:nvSpPr>
        <p:spPr>
          <a:xfrm>
            <a:off x="4057800" y="903275"/>
            <a:ext cx="4076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9E361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REGULAR PRACTICE  </a:t>
            </a:r>
            <a:endParaRPr b="1" i="0" sz="2800" u="none" cap="none" strike="noStrike">
              <a:solidFill>
                <a:srgbClr val="9E36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0" name="Google Shape;190;p7"/>
          <p:cNvSpPr txBox="1"/>
          <p:nvPr>
            <p:ph type="title"/>
          </p:nvPr>
        </p:nvSpPr>
        <p:spPr>
          <a:xfrm>
            <a:off x="6095696" y="-228600"/>
            <a:ext cx="7477392" cy="2885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venir"/>
              <a:buNone/>
            </a:pPr>
            <a:r>
              <a:rPr lang="en-US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參加合唱團的好處</a:t>
            </a: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0" y="3"/>
            <a:ext cx="5859484" cy="6857997"/>
          </a:xfrm>
          <a:custGeom>
            <a:rect b="b" l="l" r="r" t="t"/>
            <a:pathLst>
              <a:path extrusionOk="0" h="6857997" w="5859484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 b="0" l="10522" r="22815" t="0"/>
          <a:stretch/>
        </p:blipFill>
        <p:spPr>
          <a:xfrm>
            <a:off x="1" y="2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3" name="Google Shape;193;p7"/>
          <p:cNvSpPr txBox="1"/>
          <p:nvPr>
            <p:ph idx="1" type="body"/>
          </p:nvPr>
        </p:nvSpPr>
        <p:spPr>
          <a:xfrm>
            <a:off x="6159385" y="2031898"/>
            <a:ext cx="5859484" cy="32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en-US" sz="2800">
                <a:latin typeface="Arimo"/>
                <a:ea typeface="Arimo"/>
                <a:cs typeface="Arimo"/>
                <a:sym typeface="Arimo"/>
              </a:rPr>
              <a:t>透過唱歌接觸不同音樂，增強同學對音樂的感知和審美能力</a:t>
            </a:r>
            <a:endParaRPr sz="2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en-US" sz="2800">
                <a:latin typeface="Arimo"/>
                <a:ea typeface="Arimo"/>
                <a:cs typeface="Arimo"/>
                <a:sym typeface="Arimo"/>
              </a:rPr>
              <a:t>透過唱歌訓練情緒表達，有助提升說話溝通能力</a:t>
            </a:r>
            <a:endParaRPr sz="2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en-US" sz="2800">
                <a:latin typeface="Arimo"/>
                <a:ea typeface="Arimo"/>
                <a:cs typeface="Arimo"/>
                <a:sym typeface="Arimo"/>
              </a:rPr>
              <a:t>能夠培養同學的團隊意識和合作精神</a:t>
            </a:r>
            <a:endParaRPr sz="2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en-US" sz="2800">
                <a:latin typeface="Arimo"/>
                <a:ea typeface="Arimo"/>
                <a:cs typeface="Arimo"/>
                <a:sym typeface="Arimo"/>
              </a:rPr>
              <a:t>培養興趣以及建立自信心</a:t>
            </a:r>
            <a:endParaRPr sz="2800">
              <a:latin typeface="Arimo"/>
              <a:ea typeface="Arimo"/>
              <a:cs typeface="Arimo"/>
              <a:sym typeface="Arimo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en-US" sz="2800">
                <a:latin typeface="Arimo"/>
                <a:ea typeface="Arimo"/>
                <a:cs typeface="Arimo"/>
                <a:sym typeface="Arimo"/>
              </a:rPr>
              <a:t>透過呼吸和唱歌減壓</a:t>
            </a:r>
            <a:endParaRPr sz="2800">
              <a:latin typeface="Arimo"/>
              <a:ea typeface="Arimo"/>
              <a:cs typeface="Arimo"/>
              <a:sym typeface="Arimo"/>
            </a:endParaRPr>
          </a:p>
          <a:p>
            <a:pPr indent="-7304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b04b364772c821_4"/>
          <p:cNvSpPr txBox="1"/>
          <p:nvPr>
            <p:ph idx="1" type="subTitle"/>
          </p:nvPr>
        </p:nvSpPr>
        <p:spPr>
          <a:xfrm>
            <a:off x="1069848" y="4389120"/>
            <a:ext cx="7891200" cy="106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g3eb04b364772c82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-2161469"/>
            <a:ext cx="12192002" cy="914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eb04b364772c821_4"/>
          <p:cNvSpPr txBox="1"/>
          <p:nvPr/>
        </p:nvSpPr>
        <p:spPr>
          <a:xfrm>
            <a:off x="8961059" y="6057612"/>
            <a:ext cx="1096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rPr>
              <a:t>THE END!!</a:t>
            </a:r>
            <a:endParaRPr b="1" sz="4000">
              <a:highlight>
                <a:schemeClr val="lt1"/>
              </a:highlight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2021-11-08T06:53:26Z</dcterms:created>
  <dc:creator>LUO AIYING</dc:creator>
</cp:coreProperties>
</file>