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0"/>
  </p:notesMasterIdLst>
  <p:handoutMasterIdLst>
    <p:handoutMasterId r:id="rId11"/>
  </p:handoutMasterIdLst>
  <p:sldIdLst>
    <p:sldId id="591" r:id="rId2"/>
    <p:sldId id="594" r:id="rId3"/>
    <p:sldId id="595" r:id="rId4"/>
    <p:sldId id="596" r:id="rId5"/>
    <p:sldId id="597" r:id="rId6"/>
    <p:sldId id="599" r:id="rId7"/>
    <p:sldId id="600" r:id="rId8"/>
    <p:sldId id="598" r:id="rId9"/>
  </p:sldIdLst>
  <p:sldSz cx="9144000" cy="6858000" type="screen4x3"/>
  <p:notesSz cx="9926638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9900"/>
    <a:srgbClr val="33CCFF"/>
    <a:srgbClr val="CCFFFF"/>
    <a:srgbClr val="FFFFCC"/>
    <a:srgbClr val="00CCFF"/>
    <a:srgbClr val="C0C0C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86" autoAdjust="0"/>
  </p:normalViewPr>
  <p:slideViewPr>
    <p:cSldViewPr>
      <p:cViewPr varScale="1">
        <p:scale>
          <a:sx n="92" d="100"/>
          <a:sy n="92" d="100"/>
        </p:scale>
        <p:origin x="21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688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/>
              <a:t>高中課程及選科簡介會 </a:t>
            </a:r>
            <a:r>
              <a:rPr lang="en-US" altLang="zh-TW"/>
              <a:t>12-12-2019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660" y="1"/>
            <a:ext cx="4302687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766"/>
            <a:ext cx="4302688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660" y="6456766"/>
            <a:ext cx="4302687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B2374245-9D98-409D-891E-165BF79617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577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688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/>
              <a:t>高中課程及選科簡介會 </a:t>
            </a:r>
            <a:r>
              <a:rPr lang="en-US" altLang="zh-TW"/>
              <a:t>12-12-2019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660" y="1"/>
            <a:ext cx="4302687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1520" y="3228923"/>
            <a:ext cx="7943599" cy="30584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766"/>
            <a:ext cx="4302688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660" y="6456766"/>
            <a:ext cx="4302687" cy="3398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F96E93D3-15C2-4E5D-8D3C-71787F0CA2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39476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7F205-9F22-4B9C-9001-CD589945AD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FA105-20E6-4358-B45D-20F6E527BB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0EC9-545F-4179-9573-D60DC0A026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33727-5AF2-4E52-BEA4-2D8C2D715C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E1FA4-C91A-4A4E-A3C1-1AB109A08B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5E10-A243-436A-8BAD-DD4B2C9553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93AC9-34A4-4121-9F32-29DDC4DD61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45935-17C8-4210-9A96-87439C9F6E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94810-591A-4A3A-BE96-7A4575D4D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5C6DF-C5C3-459C-A654-F6DC23402B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0F7AF-E89C-4849-820B-5DF619A6D0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D7EAB041-D49C-4453-8173-42FE70BAB2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6864" cy="3240360"/>
          </a:xfrm>
        </p:spPr>
        <p:txBody>
          <a:bodyPr/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觀塘官立中學</a:t>
            </a:r>
            <a:b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b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藝術及科技教育中心</a:t>
            </a:r>
            <a:endParaRPr lang="zh-HK" altLang="en-US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858000" cy="1655762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新高中音樂科</a:t>
            </a:r>
            <a:endParaRPr lang="zh-HK" altLang="en-US" sz="6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7F205-9F22-4B9C-9001-CD589945AD72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748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971600" y="376247"/>
            <a:ext cx="7200800" cy="2448272"/>
          </a:xfrm>
        </p:spPr>
        <p:txBody>
          <a:bodyPr/>
          <a:lstStyle/>
          <a:p>
            <a:r>
              <a:rPr lang="zh-TW" altLang="en-US" b="1" dirty="0">
                <a:latin typeface="Adobe Arabic" panose="02040503050201020203" pitchFamily="18" charset="-78"/>
                <a:ea typeface="微軟正黑體" panose="020B0604030504040204" pitchFamily="34" charset="-120"/>
                <a:cs typeface="Adobe Arabic" panose="02040503050201020203" pitchFamily="18" charset="-78"/>
              </a:rPr>
              <a:t>藝術及科技教育中心</a:t>
            </a:r>
            <a:br>
              <a:rPr lang="en-US" altLang="zh-TW" b="1" dirty="0">
                <a:latin typeface="Adobe Arabic" panose="02040503050201020203" pitchFamily="18" charset="-78"/>
                <a:ea typeface="微軟正黑體" panose="020B0604030504040204" pitchFamily="34" charset="-120"/>
                <a:cs typeface="Adobe Arabic" panose="02040503050201020203" pitchFamily="18" charset="-78"/>
              </a:rPr>
            </a:br>
            <a:r>
              <a:rPr lang="en-US" altLang="zh-TW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Arts and Technology Education Centre</a:t>
            </a:r>
            <a:endParaRPr lang="zh-HK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>
          <a:xfrm>
            <a:off x="107504" y="2924944"/>
            <a:ext cx="8928992" cy="4392488"/>
          </a:xfrm>
        </p:spPr>
        <p:txBody>
          <a:bodyPr>
            <a:normAutofit fontScale="40000" lnSpcReduction="20000"/>
          </a:bodyPr>
          <a:lstStyle/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簡稱</a:t>
            </a:r>
            <a:r>
              <a:rPr lang="en-US" altLang="zh-TW" sz="9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ATEC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位於樂富的官立中學，毋須繳交學費</a:t>
            </a:r>
            <a:endParaRPr lang="en-US" altLang="zh-TW" sz="9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提供多個新高中課程，包括音樂科</a:t>
            </a:r>
            <a:endParaRPr lang="en-US" altLang="zh-TW" sz="9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星期六上午或下午上課，每節</a:t>
            </a:r>
            <a:r>
              <a:rPr lang="en-US" altLang="zh-TW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br>
              <a:rPr lang="en-US" altLang="zh-TW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不計補課，全年</a:t>
            </a:r>
            <a:r>
              <a:rPr lang="en-US" altLang="zh-TW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36</a:t>
            </a: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en-US" altLang="zh-TW" sz="9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每班人數約</a:t>
            </a:r>
            <a:r>
              <a:rPr lang="en-US" altLang="zh-TW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人，本校每年約</a:t>
            </a:r>
            <a:r>
              <a:rPr lang="en-US" altLang="zh-TW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4-6</a:t>
            </a:r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位同學選修</a:t>
            </a:r>
            <a:endParaRPr lang="en-US" altLang="zh-TW" sz="9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7F205-9F22-4B9C-9001-CD589945AD72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028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899592" y="0"/>
            <a:ext cx="7272808" cy="1089075"/>
          </a:xfrm>
        </p:spPr>
        <p:txBody>
          <a:bodyPr/>
          <a:lstStyle/>
          <a:p>
            <a:r>
              <a:rPr lang="zh-TW" altLang="en-US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新高中音樂科</a:t>
            </a:r>
            <a:endParaRPr lang="zh-HK" altLang="en-US" sz="6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2076686-CD78-4D2F-A4B1-306CCA490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78" y="1092570"/>
            <a:ext cx="9050044" cy="5076229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7F205-9F22-4B9C-9001-CD589945AD72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542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1049058" y="0"/>
            <a:ext cx="7272808" cy="1089075"/>
          </a:xfrm>
        </p:spPr>
        <p:txBody>
          <a:bodyPr/>
          <a:lstStyle/>
          <a:p>
            <a:r>
              <a:rPr lang="zh-TW" altLang="en-US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新高中音樂科</a:t>
            </a:r>
            <a:endParaRPr lang="zh-HK" altLang="en-US" sz="6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7F205-9F22-4B9C-9001-CD589945AD72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1D42964-CCB4-4C7C-A1D5-00D92C07ABE5}"/>
              </a:ext>
            </a:extLst>
          </p:cNvPr>
          <p:cNvSpPr/>
          <p:nvPr/>
        </p:nvSpPr>
        <p:spPr>
          <a:xfrm>
            <a:off x="193089" y="1412776"/>
            <a:ext cx="8757822" cy="4978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2800" b="1" dirty="0">
                <a:solidFill>
                  <a:srgbClr val="FF0000"/>
                </a:solidFill>
              </a:rPr>
              <a:t>Paper 1: Listening (50%)</a:t>
            </a:r>
          </a:p>
          <a:p>
            <a:endParaRPr lang="en-US" altLang="zh-HK" sz="2800" b="1" dirty="0">
              <a:solidFill>
                <a:srgbClr val="FF0000"/>
              </a:solidFill>
            </a:endParaRPr>
          </a:p>
          <a:p>
            <a:r>
              <a:rPr lang="en-US" altLang="zh-HK" sz="2800" dirty="0"/>
              <a:t>Candidates have to sit for a public written examination. The examination covers the following:</a:t>
            </a:r>
          </a:p>
          <a:p>
            <a:pPr>
              <a:lnSpc>
                <a:spcPts val="2500"/>
              </a:lnSpc>
            </a:pPr>
            <a:endParaRPr lang="en-US" altLang="zh-HK" sz="2800" dirty="0"/>
          </a:p>
          <a:p>
            <a:pPr>
              <a:lnSpc>
                <a:spcPts val="2500"/>
              </a:lnSpc>
            </a:pPr>
            <a:r>
              <a:rPr lang="en-US" altLang="zh-HK" sz="2800" b="1" dirty="0"/>
              <a:t>Part A:</a:t>
            </a:r>
            <a:r>
              <a:rPr lang="en-US" altLang="zh-HK" sz="2800" dirty="0"/>
              <a:t> Music in the Western classical tradition (24%)</a:t>
            </a:r>
          </a:p>
          <a:p>
            <a:pPr>
              <a:lnSpc>
                <a:spcPts val="2500"/>
              </a:lnSpc>
            </a:pPr>
            <a:endParaRPr lang="en-US" altLang="zh-HK" sz="2800" dirty="0"/>
          </a:p>
          <a:p>
            <a:pPr>
              <a:lnSpc>
                <a:spcPts val="2500"/>
              </a:lnSpc>
            </a:pPr>
            <a:r>
              <a:rPr lang="en-US" altLang="zh-HK" sz="2800" b="1" dirty="0"/>
              <a:t>Part B:</a:t>
            </a:r>
            <a:r>
              <a:rPr lang="en-US" altLang="zh-HK" sz="2800" dirty="0"/>
              <a:t> </a:t>
            </a:r>
          </a:p>
          <a:p>
            <a:pPr marL="457200" indent="-457200">
              <a:lnSpc>
                <a:spcPts val="2500"/>
              </a:lnSpc>
              <a:buFont typeface="Wingdings" panose="05000000000000000000" pitchFamily="2" charset="2"/>
              <a:buChar char="Ø"/>
            </a:pPr>
            <a:r>
              <a:rPr lang="en-US" altLang="zh-HK" sz="2800" dirty="0"/>
              <a:t>Chinese instrumental music (12%)</a:t>
            </a:r>
          </a:p>
          <a:p>
            <a:pPr>
              <a:lnSpc>
                <a:spcPts val="2500"/>
              </a:lnSpc>
            </a:pPr>
            <a:endParaRPr lang="en-US" altLang="zh-HK" sz="2800" dirty="0"/>
          </a:p>
          <a:p>
            <a:pPr marL="457200" indent="-457200">
              <a:lnSpc>
                <a:spcPts val="2500"/>
              </a:lnSpc>
              <a:buFont typeface="Wingdings" panose="05000000000000000000" pitchFamily="2" charset="2"/>
              <a:buChar char="Ø"/>
            </a:pPr>
            <a:r>
              <a:rPr lang="en-US" altLang="zh-HK" sz="2800" dirty="0"/>
              <a:t>Cantonese operatic music (6%)</a:t>
            </a:r>
          </a:p>
          <a:p>
            <a:pPr>
              <a:lnSpc>
                <a:spcPts val="2500"/>
              </a:lnSpc>
            </a:pPr>
            <a:endParaRPr lang="en-US" altLang="zh-HK" sz="2800" dirty="0"/>
          </a:p>
          <a:p>
            <a:pPr marL="457200" indent="-457200">
              <a:lnSpc>
                <a:spcPts val="2500"/>
              </a:lnSpc>
              <a:buFont typeface="Wingdings" panose="05000000000000000000" pitchFamily="2" charset="2"/>
              <a:buChar char="Ø"/>
            </a:pPr>
            <a:r>
              <a:rPr lang="en-US" altLang="zh-HK" sz="2800" dirty="0"/>
              <a:t>Local and Western popular music (8%)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6448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CF81907-0097-4986-B297-C3A8CC33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" name="標題 6">
            <a:extLst>
              <a:ext uri="{FF2B5EF4-FFF2-40B4-BE49-F238E27FC236}">
                <a16:creationId xmlns:a16="http://schemas.microsoft.com/office/drawing/2014/main" id="{8E8331D7-11D8-4CF1-B14A-B8B6D3343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01" y="0"/>
            <a:ext cx="8229600" cy="1143000"/>
          </a:xfrm>
        </p:spPr>
        <p:txBody>
          <a:bodyPr/>
          <a:lstStyle/>
          <a:p>
            <a:r>
              <a:rPr lang="zh-TW" altLang="en-US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新高中音樂科</a:t>
            </a:r>
            <a:endParaRPr lang="zh-HK" altLang="en-US" sz="6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85C49C2-D2FA-4856-8261-41FE4A31439D}"/>
              </a:ext>
            </a:extLst>
          </p:cNvPr>
          <p:cNvSpPr/>
          <p:nvPr/>
        </p:nvSpPr>
        <p:spPr>
          <a:xfrm>
            <a:off x="191213" y="1027243"/>
            <a:ext cx="878497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2800" b="1" dirty="0">
                <a:solidFill>
                  <a:srgbClr val="FF0000"/>
                </a:solidFill>
              </a:rPr>
              <a:t>Paper 2: Performing (30%)</a:t>
            </a:r>
          </a:p>
          <a:p>
            <a:endParaRPr lang="en-US" altLang="zh-HK" sz="2800" b="1" dirty="0">
              <a:solidFill>
                <a:srgbClr val="FF0000"/>
              </a:solidFill>
            </a:endParaRPr>
          </a:p>
          <a:p>
            <a:r>
              <a:rPr lang="en-US" altLang="zh-HK" sz="2800" dirty="0"/>
              <a:t> </a:t>
            </a:r>
            <a:r>
              <a:rPr lang="en-US" altLang="zh-HK" sz="2800" b="1" dirty="0"/>
              <a:t>Part A : </a:t>
            </a:r>
            <a:r>
              <a:rPr lang="en-US" altLang="zh-HK" sz="2800" dirty="0"/>
              <a:t>Ensemble Performance (15%)</a:t>
            </a:r>
          </a:p>
          <a:p>
            <a:endParaRPr lang="en-US" altLang="zh-HK" sz="2800" dirty="0"/>
          </a:p>
          <a:p>
            <a:pPr marL="342900" indent="-34290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en-US" altLang="zh-HK" sz="2800" dirty="0"/>
              <a:t>two or more pieces in an instrumental or vocal ensemble in contrasting styles,</a:t>
            </a:r>
          </a:p>
          <a:p>
            <a:pPr marL="342900" indent="-34290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en-US" altLang="zh-HK" sz="2800" dirty="0"/>
              <a:t>5 to 10 minutes(12%)</a:t>
            </a:r>
          </a:p>
          <a:p>
            <a:pPr marL="342900" indent="-34290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en-US" altLang="zh-HK" sz="2800" dirty="0"/>
              <a:t>an oral presentation (3%) lasting for 3 to 5 minutes to explain their understanding and interpretation of the music performed. </a:t>
            </a:r>
          </a:p>
          <a:p>
            <a:endParaRPr lang="it-IT" altLang="zh-HK" sz="2800" b="1" dirty="0"/>
          </a:p>
        </p:txBody>
      </p:sp>
    </p:spTree>
    <p:extLst>
      <p:ext uri="{BB962C8B-B14F-4D97-AF65-F5344CB8AC3E}">
        <p14:creationId xmlns:p14="http://schemas.microsoft.com/office/powerpoint/2010/main" val="415921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4FFF01-144F-4C34-9D8C-2B189C74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778098"/>
          </a:xfrm>
        </p:spPr>
        <p:txBody>
          <a:bodyPr/>
          <a:lstStyle/>
          <a:p>
            <a:pPr algn="l"/>
            <a:r>
              <a:rPr lang="it-IT" altLang="zh-HK" sz="2800" b="1" dirty="0">
                <a:solidFill>
                  <a:srgbClr val="FF0000"/>
                </a:solidFill>
              </a:rPr>
              <a:t>Part B: Solo Performance (15%)</a:t>
            </a:r>
            <a:endParaRPr lang="zh-HK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DEF2CE-7D1D-43D2-BE27-F1FA2F3EB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33409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HK" dirty="0"/>
              <a:t>Candidates may use any instruments, including voice, for this externally-assessed practical examination.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HK" dirty="0"/>
              <a:t>two or more solo pieces in contrasting styles in a continuous performance (13%),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HK" dirty="0"/>
              <a:t>8 to 15 minutes,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HK" dirty="0"/>
              <a:t>viva voce (2%) lasting for 3 to 5 minutes to explain their understanding and interpretation of the music performed.</a:t>
            </a:r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AD09C32-6F40-406B-8B93-25E5521A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288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C64B4C8-675E-4FC7-9F2E-8C0647EC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817AA34-4C8D-43DA-B382-2A85AD59E8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86"/>
          <a:stretch/>
        </p:blipFill>
        <p:spPr>
          <a:xfrm>
            <a:off x="1475656" y="116632"/>
            <a:ext cx="5726243" cy="660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1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B46CDA-CE21-4677-8132-ED3E1B635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sz="6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新高中音樂科</a:t>
            </a:r>
            <a:endParaRPr lang="zh-HK" altLang="en-US" sz="6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C89AB3-0BDC-48E6-BF56-7BF92478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BFCEC2A-BC0B-4DF8-B82D-A5F05E62EA6D}"/>
              </a:ext>
            </a:extLst>
          </p:cNvPr>
          <p:cNvSpPr/>
          <p:nvPr/>
        </p:nvSpPr>
        <p:spPr>
          <a:xfrm>
            <a:off x="179512" y="1143000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2800" b="1" dirty="0">
                <a:solidFill>
                  <a:srgbClr val="FF0000"/>
                </a:solidFill>
              </a:rPr>
              <a:t>Paper 3: Creating (20%)</a:t>
            </a:r>
          </a:p>
          <a:p>
            <a:endParaRPr lang="en-US" altLang="zh-HK" sz="2800" b="1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HK" sz="2800" dirty="0"/>
              <a:t>Audio recordings and scores of two original compositions (16%) based on composition briefs.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HK" sz="2800" dirty="0"/>
              <a:t>A reflective report (4%) ranging from 400 to 600 words.</a:t>
            </a:r>
            <a:endParaRPr lang="zh-HK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7657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323</Words>
  <Application>Microsoft Office PowerPoint</Application>
  <PresentationFormat>如螢幕大小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微軟正黑體</vt:lpstr>
      <vt:lpstr>新細明體</vt:lpstr>
      <vt:lpstr>標楷體</vt:lpstr>
      <vt:lpstr>Adobe Arabic</vt:lpstr>
      <vt:lpstr>Arial</vt:lpstr>
      <vt:lpstr>Times New Roman</vt:lpstr>
      <vt:lpstr>Wingdings</vt:lpstr>
      <vt:lpstr>預設簡報設計</vt:lpstr>
      <vt:lpstr>觀塘官立中學 與 藝術及科技教育中心</vt:lpstr>
      <vt:lpstr>藝術及科技教育中心 Arts and Technology Education Centre</vt:lpstr>
      <vt:lpstr>新高中音樂科</vt:lpstr>
      <vt:lpstr>新高中音樂科</vt:lpstr>
      <vt:lpstr>新高中音樂科</vt:lpstr>
      <vt:lpstr>Part B: Solo Performance (15%)</vt:lpstr>
      <vt:lpstr>PowerPoint 簡報</vt:lpstr>
      <vt:lpstr>新高中音樂科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新高中課程及選科簡間會 10/12/2012</dc:title>
  <dc:creator>ktgss</dc:creator>
  <cp:lastModifiedBy>Lee King Wo Esther</cp:lastModifiedBy>
  <cp:revision>281</cp:revision>
  <cp:lastPrinted>2018-12-17T00:47:26Z</cp:lastPrinted>
  <dcterms:created xsi:type="dcterms:W3CDTF">2012-12-07T09:54:39Z</dcterms:created>
  <dcterms:modified xsi:type="dcterms:W3CDTF">2024-12-09T06:33:59Z</dcterms:modified>
</cp:coreProperties>
</file>