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8"/>
  </p:notesMasterIdLst>
  <p:handoutMasterIdLst>
    <p:handoutMasterId r:id="rId9"/>
  </p:handoutMasterIdLst>
  <p:sldIdLst>
    <p:sldId id="591" r:id="rId2"/>
    <p:sldId id="592" r:id="rId3"/>
    <p:sldId id="593" r:id="rId4"/>
    <p:sldId id="596" r:id="rId5"/>
    <p:sldId id="597" r:id="rId6"/>
    <p:sldId id="598" r:id="rId7"/>
  </p:sldIdLst>
  <p:sldSz cx="9144000" cy="6858000" type="screen4x3"/>
  <p:notesSz cx="9926638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9900"/>
    <a:srgbClr val="33CCFF"/>
    <a:srgbClr val="CCFFFF"/>
    <a:srgbClr val="FFFFCC"/>
    <a:srgbClr val="00CCFF"/>
    <a:srgbClr val="C0C0C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86" autoAdjust="0"/>
  </p:normalViewPr>
  <p:slideViewPr>
    <p:cSldViewPr>
      <p:cViewPr varScale="1">
        <p:scale>
          <a:sx n="97" d="100"/>
          <a:sy n="97" d="100"/>
        </p:scale>
        <p:origin x="1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688" cy="339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zh-TW" altLang="en-US"/>
              <a:t>高中課程及選科簡介會 </a:t>
            </a:r>
            <a:r>
              <a:rPr lang="en-US" altLang="zh-TW"/>
              <a:t>12-12-2019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660" y="1"/>
            <a:ext cx="4302687" cy="339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766"/>
            <a:ext cx="4302688" cy="339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660" y="6456766"/>
            <a:ext cx="4302687" cy="339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B2374245-9D98-409D-891E-165BF79617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5779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688" cy="339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zh-TW" altLang="en-US"/>
              <a:t>高中課程及選科簡介會 </a:t>
            </a:r>
            <a:r>
              <a:rPr lang="en-US" altLang="zh-TW"/>
              <a:t>12-12-2019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660" y="1"/>
            <a:ext cx="4302687" cy="339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1520" y="3228923"/>
            <a:ext cx="7943599" cy="30584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766"/>
            <a:ext cx="4302688" cy="339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660" y="6456766"/>
            <a:ext cx="4302687" cy="339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F96E93D3-15C2-4E5D-8D3C-71787F0CA2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394769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高中課程及選科簡介會 </a:t>
            </a:r>
            <a:r>
              <a:rPr lang="en-US" altLang="zh-TW"/>
              <a:t>12-12-2019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6E93D3-15C2-4E5D-8D3C-71787F0CA289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140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7F205-9F22-4B9C-9001-CD589945AD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FA105-20E6-4358-B45D-20F6E527BB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0EC9-545F-4179-9573-D60DC0A026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33727-5AF2-4E52-BEA4-2D8C2D715C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E1FA4-C91A-4A4E-A3C1-1AB109A08B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5E10-A243-436A-8BAD-DD4B2C9553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93AC9-34A4-4121-9F32-29DDC4DD61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45935-17C8-4210-9A96-87439C9F6E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94810-591A-4A3A-BE96-7A4575D4D0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5C6DF-C5C3-459C-A654-F6DC23402B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0F7AF-E89C-4849-820B-5DF619A6D0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D7EAB041-D49C-4453-8173-42FE70BAB2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觀塘官立中學</a:t>
            </a:r>
            <a:br>
              <a:rPr lang="en-US" altLang="zh-TW" dirty="0"/>
            </a:br>
            <a:endParaRPr lang="zh-HK" altLang="en-US" dirty="0"/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日文課程</a:t>
            </a:r>
            <a:endParaRPr lang="zh-HK" altLang="en-US" sz="54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7F205-9F22-4B9C-9001-CD589945AD72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7488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觀塘官立中學  日文課程</a:t>
            </a:r>
            <a:endParaRPr lang="zh-HK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072310"/>
              </p:ext>
            </p:extLst>
          </p:nvPr>
        </p:nvGraphicFramePr>
        <p:xfrm>
          <a:off x="386366" y="1825625"/>
          <a:ext cx="8586990" cy="4130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92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7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課程級別：</a:t>
                      </a:r>
                      <a:endParaRPr lang="zh-HK" altLang="en-US" b="1" dirty="0"/>
                    </a:p>
                  </a:txBody>
                  <a:tcPr marL="68580" marR="68580"/>
                </a:tc>
                <a:tc gridSpan="3">
                  <a:txBody>
                    <a:bodyPr/>
                    <a:lstStyle/>
                    <a:p>
                      <a:r>
                        <a:rPr lang="zh-TW" altLang="en-US" b="0" dirty="0"/>
                        <a:t>分六個級別 </a:t>
                      </a:r>
                      <a:r>
                        <a:rPr lang="en-US" altLang="zh-TW" b="0" dirty="0"/>
                        <a:t>(</a:t>
                      </a:r>
                      <a:r>
                        <a:rPr lang="zh-TW" altLang="en-US" b="0" dirty="0"/>
                        <a:t>日文一級至日文六級</a:t>
                      </a:r>
                      <a:r>
                        <a:rPr lang="en-US" altLang="zh-TW" b="0" dirty="0"/>
                        <a:t>)</a:t>
                      </a:r>
                      <a:endParaRPr lang="zh-HK" altLang="en-US" b="0" dirty="0"/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全年課時：</a:t>
                      </a:r>
                      <a:endParaRPr lang="zh-HK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一級至三級：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小時 </a:t>
                      </a:r>
                      <a:endParaRPr lang="zh-HK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四級至五級：各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120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小時 </a:t>
                      </a:r>
                      <a:endParaRPr lang="zh-HK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六級：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小時</a:t>
                      </a:r>
                      <a:endParaRPr lang="zh-HK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上課時間：</a:t>
                      </a:r>
                      <a:endParaRPr lang="zh-HK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一級至三級：</a:t>
                      </a:r>
                      <a:endParaRPr lang="en-US" altLang="zh-TW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每星期一個週日放學後</a:t>
                      </a:r>
                      <a:r>
                        <a:rPr lang="en-US" altLang="zh-H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4:00pm-6:00pm</a:t>
                      </a:r>
                      <a:endParaRPr lang="en-US" alt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四級至六級：</a:t>
                      </a:r>
                      <a:endParaRPr lang="en-US" altLang="zh-TW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星期六  或  星期日</a:t>
                      </a:r>
                      <a:endParaRPr lang="en-US" altLang="zh-TW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每節</a:t>
                      </a:r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小時</a:t>
                      </a:r>
                      <a:endParaRPr lang="zh-HK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上課地點：</a:t>
                      </a:r>
                      <a:endParaRPr lang="zh-HK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一級至三級：本校  </a:t>
                      </a:r>
                      <a:endParaRPr lang="en-US" alt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四級至六級：待定</a:t>
                      </a:r>
                      <a:endParaRPr lang="zh-HK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每班人數：</a:t>
                      </a:r>
                      <a:endParaRPr lang="zh-HK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10-25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人</a:t>
                      </a:r>
                      <a:endParaRPr lang="zh-HK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rgbClr val="FF0000"/>
                          </a:solidFill>
                        </a:rPr>
                        <a:t>教育機構決定</a:t>
                      </a:r>
                      <a:endParaRPr lang="zh-HK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altLang="zh-TW" b="1" dirty="0"/>
                    </a:p>
                    <a:p>
                      <a:pPr algn="ctr"/>
                      <a:r>
                        <a:rPr lang="zh-TW" altLang="en-US" b="1" dirty="0"/>
                        <a:t>學費：</a:t>
                      </a:r>
                      <a:endParaRPr lang="zh-HK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altLang="zh-H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</a:t>
                      </a:r>
                    </a:p>
                    <a:p>
                      <a:r>
                        <a:rPr lang="zh-TW" altLang="zh-HK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視乎報讀人數決定。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每年約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$2000 - $5000</a:t>
                      </a:r>
                      <a:endParaRPr lang="zh-HK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可以日文課程作為新高中課程的其中一個選修科目，學費及開班情況按當時報讀人數而定。</a:t>
                      </a:r>
                      <a:endParaRPr lang="zh-HK" altLang="en-US" sz="18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HK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33727-5AF2-4E52-BEA4-2D8C2D715C94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956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zh-TW" altLang="en-US" dirty="0"/>
              <a:t> </a:t>
            </a:r>
            <a:endParaRPr lang="zh-HK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33727-5AF2-4E52-BEA4-2D8C2D715C94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525963"/>
          </a:xfrm>
        </p:spPr>
        <p:txBody>
          <a:bodyPr/>
          <a:lstStyle/>
          <a:p>
            <a:r>
              <a:rPr lang="zh-TW" altLang="en-US" dirty="0"/>
              <a:t>考生須直接向相關機構報名，應考相關官方文化機構在港舉辦的指定語言考試，達指定水平</a:t>
            </a:r>
            <a:r>
              <a:rPr lang="en-US" altLang="zh-TW" dirty="0"/>
              <a:t>(N3)</a:t>
            </a:r>
            <a:r>
              <a:rPr lang="zh-TW" altLang="en-US" dirty="0"/>
              <a:t>便可獲納入</a:t>
            </a:r>
            <a:r>
              <a:rPr lang="en-US" altLang="zh-TW" dirty="0"/>
              <a:t>DSE</a:t>
            </a:r>
            <a:r>
              <a:rPr lang="zh-TW" altLang="en-US" dirty="0"/>
              <a:t>成績 </a:t>
            </a:r>
            <a:endParaRPr lang="en-US" altLang="zh-TW" dirty="0"/>
          </a:p>
          <a:p>
            <a:r>
              <a:rPr lang="zh-TW" altLang="en-US" dirty="0"/>
              <a:t>官方考試</a:t>
            </a:r>
            <a:r>
              <a:rPr lang="en-US" altLang="zh-TW" dirty="0"/>
              <a:t>: </a:t>
            </a:r>
            <a:r>
              <a:rPr lang="zh-TW" altLang="en-US" dirty="0"/>
              <a:t>日本語能力試驗 </a:t>
            </a:r>
            <a:r>
              <a:rPr lang="en-US" altLang="zh-TW" dirty="0"/>
              <a:t>(JLPT) </a:t>
            </a:r>
          </a:p>
          <a:p>
            <a:r>
              <a:rPr lang="zh-TW" altLang="en-US" dirty="0"/>
              <a:t>每年</a:t>
            </a:r>
            <a:r>
              <a:rPr lang="en-US" altLang="zh-TW" dirty="0"/>
              <a:t>7</a:t>
            </a:r>
            <a:r>
              <a:rPr lang="zh-TW" altLang="en-US" dirty="0"/>
              <a:t>月及</a:t>
            </a:r>
            <a:r>
              <a:rPr lang="en-US" altLang="zh-TW" dirty="0"/>
              <a:t>12</a:t>
            </a:r>
            <a:r>
              <a:rPr lang="zh-TW" altLang="en-US" dirty="0"/>
              <a:t>月舉行</a:t>
            </a:r>
            <a:endParaRPr lang="en-US" altLang="zh-TW" dirty="0"/>
          </a:p>
          <a:p>
            <a:r>
              <a:rPr lang="en-US" dirty="0"/>
              <a:t>N1-N5 (N1</a:t>
            </a:r>
            <a:r>
              <a:rPr lang="zh-TW" altLang="en-US" dirty="0"/>
              <a:t>為最高級別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考獲</a:t>
            </a:r>
            <a:r>
              <a:rPr lang="en-US" altLang="zh-TW" dirty="0"/>
              <a:t>N3</a:t>
            </a:r>
            <a:r>
              <a:rPr lang="zh-TW" altLang="en-US" dirty="0"/>
              <a:t>可納入</a:t>
            </a:r>
            <a:r>
              <a:rPr lang="en-US" altLang="zh-TW" dirty="0"/>
              <a:t>DSE</a:t>
            </a:r>
            <a:r>
              <a:rPr lang="zh-TW" altLang="en-US" dirty="0"/>
              <a:t>成績</a:t>
            </a:r>
            <a:endParaRPr lang="en-US" altLang="zh-TW" dirty="0"/>
          </a:p>
          <a:p>
            <a:r>
              <a:rPr lang="zh-TW" altLang="en-US" dirty="0"/>
              <a:t>有關的官方語言考試除獲所屬國家認可，亦在國際上獲廣泛認受，考生應考一次考試便可取得兩張證書，即同時獲官方語言能力的認證及</a:t>
            </a:r>
            <a:r>
              <a:rPr lang="en-US" altLang="zh-TW" dirty="0"/>
              <a:t>DSE</a:t>
            </a:r>
            <a:r>
              <a:rPr lang="zh-TW" altLang="en-US" dirty="0"/>
              <a:t>證書。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8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HK" dirty="0"/>
              <a:t>2024-25  </a:t>
            </a:r>
            <a:r>
              <a:rPr lang="zh-TW" altLang="en-US" dirty="0"/>
              <a:t>觀塘官立中學 </a:t>
            </a:r>
            <a:br>
              <a:rPr lang="en-US" altLang="zh-TW" dirty="0"/>
            </a:br>
            <a:r>
              <a:rPr lang="zh-TW" altLang="en-US" dirty="0"/>
              <a:t>日文課程人數</a:t>
            </a:r>
            <a:endParaRPr lang="zh-HK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 altLang="zh-HK" dirty="0"/>
          </a:p>
          <a:p>
            <a:endParaRPr lang="en-US" altLang="zh-HK" dirty="0"/>
          </a:p>
          <a:p>
            <a:endParaRPr lang="en-US" altLang="zh-HK" dirty="0"/>
          </a:p>
          <a:p>
            <a:endParaRPr lang="en-US" altLang="zh-HK" dirty="0"/>
          </a:p>
          <a:p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314362"/>
              </p:ext>
            </p:extLst>
          </p:nvPr>
        </p:nvGraphicFramePr>
        <p:xfrm>
          <a:off x="1545465" y="1825625"/>
          <a:ext cx="5776175" cy="3407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1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681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rgbClr val="0070C0"/>
                          </a:solidFill>
                        </a:rPr>
                        <a:t>級別</a:t>
                      </a:r>
                      <a:endParaRPr lang="zh-HK" altLang="en-US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rgbClr val="0070C0"/>
                          </a:solidFill>
                        </a:rPr>
                        <a:t>人數</a:t>
                      </a:r>
                      <a:endParaRPr lang="zh-HK" altLang="en-US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681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中一級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/>
                        <a:t>24</a:t>
                      </a:r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681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中二級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/>
                        <a:t>N/A</a:t>
                      </a:r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681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中三級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/>
                        <a:t>N/A</a:t>
                      </a:r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681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中四級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/>
                        <a:t>10</a:t>
                      </a:r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681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中五級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/>
                        <a:t>10</a:t>
                      </a:r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842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中六級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/>
                        <a:t>7</a:t>
                      </a:r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FA105-20E6-4358-B45D-20F6E527BB32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5315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624469"/>
            <a:ext cx="7886700" cy="122131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觀塘官立中學獲獎及交流紀錄</a:t>
            </a:r>
            <a:br>
              <a:rPr lang="en-US" altLang="zh-TW" dirty="0"/>
            </a:br>
            <a:endParaRPr lang="zh-HK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 altLang="zh-HK" dirty="0"/>
          </a:p>
          <a:p>
            <a:endParaRPr lang="en-US" altLang="zh-HK" dirty="0"/>
          </a:p>
          <a:p>
            <a:endParaRPr lang="en-US" altLang="zh-HK" dirty="0"/>
          </a:p>
          <a:p>
            <a:endParaRPr lang="en-US" altLang="zh-HK" dirty="0"/>
          </a:p>
          <a:p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37267"/>
              </p:ext>
            </p:extLst>
          </p:nvPr>
        </p:nvGraphicFramePr>
        <p:xfrm>
          <a:off x="628650" y="1600200"/>
          <a:ext cx="7960577" cy="3670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1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303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rgbClr val="0070C0"/>
                          </a:solidFill>
                        </a:rPr>
                        <a:t>日期</a:t>
                      </a:r>
                      <a:endParaRPr lang="zh-HK" altLang="en-US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rgbClr val="0070C0"/>
                          </a:solidFill>
                        </a:rPr>
                        <a:t>紀錄</a:t>
                      </a:r>
                      <a:endParaRPr lang="zh-HK" altLang="en-US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303"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/>
                        <a:t>2013-2014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/>
                        <a:t>香港日本語教育研究會小組研究項目獎</a:t>
                      </a:r>
                      <a:endParaRPr lang="en-US" altLang="zh-TW" dirty="0"/>
                    </a:p>
                    <a:p>
                      <a:pPr algn="l"/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03">
                <a:tc>
                  <a:txBody>
                    <a:bodyPr/>
                    <a:lstStyle/>
                    <a:p>
                      <a:pPr algn="ctr"/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HK" dirty="0"/>
                        <a:t>21</a:t>
                      </a:r>
                      <a:r>
                        <a:rPr lang="zh-TW" altLang="en-US" dirty="0"/>
                        <a:t>世紀東亞青少年大交流計劃</a:t>
                      </a:r>
                      <a:endParaRPr lang="en-US" altLang="zh-TW" dirty="0"/>
                    </a:p>
                    <a:p>
                      <a:pPr algn="l"/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3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dirty="0"/>
                        <a:t>2014-2015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香港日本語教育研究會小組研究項目獎</a:t>
                      </a:r>
                      <a:endParaRPr lang="zh-HK" altLang="en-US" dirty="0"/>
                    </a:p>
                    <a:p>
                      <a:pPr algn="l"/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3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dirty="0"/>
                        <a:t>2016-2017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香港日本語教育研究會獎學金</a:t>
                      </a:r>
                      <a:endParaRPr lang="zh-HK" altLang="en-US" dirty="0"/>
                    </a:p>
                    <a:p>
                      <a:pPr algn="l"/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303"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/>
                        <a:t>2019-2020</a:t>
                      </a:r>
                      <a:endParaRPr lang="zh-HK" alt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dirty="0"/>
                        <a:t>21</a:t>
                      </a:r>
                      <a:r>
                        <a:rPr lang="zh-TW" altLang="en-US" dirty="0"/>
                        <a:t>世紀東亞青少年大交流計劃</a:t>
                      </a:r>
                      <a:endParaRPr lang="en-US" altLang="zh-TW" dirty="0"/>
                    </a:p>
                    <a:p>
                      <a:pPr algn="l"/>
                      <a:endParaRPr lang="zh-HK" altLang="en-US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FA105-20E6-4358-B45D-20F6E527BB32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4430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6E650C-9644-4543-B38E-27498D1B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報讀程序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BF0AC3-0E90-4549-B528-7B638A194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約於</a:t>
            </a:r>
            <a:r>
              <a:rPr lang="en-US" altLang="zh-TW" dirty="0"/>
              <a:t>2025</a:t>
            </a:r>
            <a:r>
              <a:rPr lang="zh-TW" altLang="en-US" dirty="0"/>
              <a:t>年</a:t>
            </a:r>
            <a:r>
              <a:rPr lang="en-US" altLang="zh-TW" dirty="0"/>
              <a:t>6</a:t>
            </a:r>
            <a:r>
              <a:rPr lang="zh-TW" altLang="en-US" dirty="0"/>
              <a:t>月出家長信</a:t>
            </a:r>
            <a:endParaRPr lang="en-US" altLang="zh-TW" dirty="0"/>
          </a:p>
          <a:p>
            <a:r>
              <a:rPr lang="zh-TW" altLang="en-US" dirty="0"/>
              <a:t>約</a:t>
            </a:r>
            <a:r>
              <a:rPr lang="en-US" altLang="zh-TW" dirty="0"/>
              <a:t>7</a:t>
            </a:r>
            <a:r>
              <a:rPr lang="zh-TW" altLang="en-US" dirty="0"/>
              <a:t>月老師會通知同學自行於書院網頁註冊</a:t>
            </a:r>
            <a:endParaRPr lang="en-US" altLang="zh-TW" dirty="0"/>
          </a:p>
          <a:p>
            <a:r>
              <a:rPr lang="zh-TW" altLang="en-US" dirty="0"/>
              <a:t>通常</a:t>
            </a:r>
            <a:r>
              <a:rPr lang="en-US" altLang="zh-TW" dirty="0"/>
              <a:t>9</a:t>
            </a:r>
            <a:r>
              <a:rPr lang="zh-TW" altLang="en-US" dirty="0"/>
              <a:t>月第一個星期開始上課</a:t>
            </a:r>
            <a:endParaRPr lang="en-US" altLang="zh-TW" dirty="0"/>
          </a:p>
          <a:p>
            <a:r>
              <a:rPr lang="zh-TW" altLang="en-US" dirty="0"/>
              <a:t>學費由教育局資助</a:t>
            </a:r>
            <a:r>
              <a:rPr lang="en-US" altLang="zh-TW" dirty="0"/>
              <a:t>, </a:t>
            </a:r>
            <a:r>
              <a:rPr lang="zh-TW" altLang="en-US" dirty="0"/>
              <a:t>但可能需要購買教材或教科書</a:t>
            </a:r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2EBF4E5-3187-48E5-AA56-2DE6C9F6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33727-5AF2-4E52-BEA4-2D8C2D715C94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400461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</TotalTime>
  <Words>410</Words>
  <Application>Microsoft Office PowerPoint</Application>
  <PresentationFormat>如螢幕大小 (4:3)</PresentationFormat>
  <Paragraphs>81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9" baseType="lpstr">
      <vt:lpstr>新細明體</vt:lpstr>
      <vt:lpstr>Arial</vt:lpstr>
      <vt:lpstr>預設簡報設計</vt:lpstr>
      <vt:lpstr>觀塘官立中學 </vt:lpstr>
      <vt:lpstr>觀塘官立中學  日文課程</vt:lpstr>
      <vt:lpstr> </vt:lpstr>
      <vt:lpstr>2024-25  觀塘官立中學  日文課程人數</vt:lpstr>
      <vt:lpstr>觀塘官立中學獲獎及交流紀錄 </vt:lpstr>
      <vt:lpstr>報讀程序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新高中課程及選科簡間會 10/12/2012</dc:title>
  <dc:creator>ktgss</dc:creator>
  <cp:lastModifiedBy>Lee Yi Lan</cp:lastModifiedBy>
  <cp:revision>262</cp:revision>
  <cp:lastPrinted>2018-12-17T00:47:26Z</cp:lastPrinted>
  <dcterms:created xsi:type="dcterms:W3CDTF">2012-12-07T09:54:39Z</dcterms:created>
  <dcterms:modified xsi:type="dcterms:W3CDTF">2025-01-06T07:34:37Z</dcterms:modified>
</cp:coreProperties>
</file>