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60" r:id="rId4"/>
    <p:sldId id="263" r:id="rId5"/>
    <p:sldId id="262" r:id="rId6"/>
    <p:sldId id="261" r:id="rId7"/>
    <p:sldId id="259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nne LIU" initials="LL" lastIdx="1" clrIdx="0">
    <p:extLst>
      <p:ext uri="{19B8F6BF-5375-455C-9EA6-DF929625EA0E}">
        <p15:presenceInfo xmlns:p15="http://schemas.microsoft.com/office/powerpoint/2012/main" userId="aecddd0f3b6131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837"/>
    <a:srgbClr val="18823B"/>
    <a:srgbClr val="00A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2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946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3857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84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00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46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36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3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39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2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67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9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2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56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01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logo">
            <a:extLst>
              <a:ext uri="{FF2B5EF4-FFF2-40B4-BE49-F238E27FC236}">
                <a16:creationId xmlns:a16="http://schemas.microsoft.com/office/drawing/2014/main" xmlns="" id="{C1D607E0-3F0E-403A-A533-0476B921143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314575"/>
            <a:ext cx="9286875" cy="179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40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4E648999-0796-4960-AA36-C873CDF4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024" y="2189480"/>
            <a:ext cx="7611736" cy="2895600"/>
          </a:xfrm>
        </p:spPr>
        <p:txBody>
          <a:bodyPr>
            <a:noAutofit/>
          </a:bodyPr>
          <a:lstStyle/>
          <a:p>
            <a:pPr algn="l"/>
            <a:r>
              <a:rPr lang="zh-TW" altLang="zh-HK" sz="54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微軟正黑體" panose="020B0604030504040204" pitchFamily="34" charset="-120"/>
                <a:cs typeface="Times New Roman" panose="02020603050405020304" pitchFamily="18" charset="0"/>
              </a:rPr>
              <a:t>目標</a:t>
            </a:r>
            <a:r>
              <a:rPr lang="en-US" altLang="zh-TW" dirty="0">
                <a:solidFill>
                  <a:srgbClr val="4D4D4D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dirty="0">
                <a:solidFill>
                  <a:srgbClr val="4D4D4D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dirty="0">
                <a:solidFill>
                  <a:srgbClr val="4D4D4D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dirty="0">
                <a:solidFill>
                  <a:srgbClr val="4D4D4D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zh-HK" sz="4800" b="1" dirty="0">
                <a:solidFill>
                  <a:srgbClr val="4D4D4D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ea typeface="微軟正黑體" panose="020B0604030504040204" pitchFamily="34" charset="-120"/>
                <a:cs typeface="Times New Roman" panose="02020603050405020304" pitchFamily="18" charset="0"/>
              </a:rPr>
              <a:t>提供學校課程以外的教育</a:t>
            </a:r>
            <a:r>
              <a:rPr lang="en-US" altLang="zh-TW" dirty="0">
                <a:solidFill>
                  <a:srgbClr val="4D4D4D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dirty="0">
                <a:solidFill>
                  <a:srgbClr val="4D4D4D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dirty="0">
                <a:solidFill>
                  <a:srgbClr val="4D4D4D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dirty="0">
                <a:solidFill>
                  <a:srgbClr val="4D4D4D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zh-HK" sz="4800" b="1" dirty="0">
                <a:solidFill>
                  <a:srgbClr val="4D4D4D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ea typeface="微軟正黑體" panose="020B0604030504040204" pitchFamily="34" charset="-120"/>
                <a:cs typeface="Times New Roman" panose="02020603050405020304" pitchFamily="18" charset="0"/>
              </a:rPr>
              <a:t>提高青少年的公民責任感</a:t>
            </a:r>
            <a:r>
              <a:rPr lang="zh-TW" altLang="zh-HK" b="1" kern="2600" dirty="0">
                <a:effectLst/>
                <a:latin typeface="Calibri Light" panose="020F03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zh-TW" altLang="zh-HK" b="1" kern="2600" dirty="0">
                <a:effectLst/>
                <a:latin typeface="Calibri Light" panose="020F03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endParaRPr lang="zh-HK" altLang="en-US" dirty="0"/>
          </a:p>
        </p:txBody>
      </p:sp>
      <p:pic>
        <p:nvPicPr>
          <p:cNvPr id="5" name="圖片 4" descr="logo">
            <a:extLst>
              <a:ext uri="{FF2B5EF4-FFF2-40B4-BE49-F238E27FC236}">
                <a16:creationId xmlns:a16="http://schemas.microsoft.com/office/drawing/2014/main" xmlns="" id="{2D1E5C47-5850-45C4-825A-2B4FD214065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106" r="70059"/>
          <a:stretch/>
        </p:blipFill>
        <p:spPr bwMode="auto">
          <a:xfrm>
            <a:off x="923364" y="528002"/>
            <a:ext cx="1393116" cy="872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2F490F73-A251-4597-A3C9-4A1F22CF226A}"/>
              </a:ext>
            </a:extLst>
          </p:cNvPr>
          <p:cNvSpPr txBox="1"/>
          <p:nvPr/>
        </p:nvSpPr>
        <p:spPr>
          <a:xfrm>
            <a:off x="2415540" y="421243"/>
            <a:ext cx="2369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7200" dirty="0">
                <a:solidFill>
                  <a:srgbClr val="FF0000"/>
                </a:solidFill>
                <a:latin typeface="Calisto MT" panose="02040603050505030304" pitchFamily="18" charset="0"/>
                <a:cs typeface="Segoe UI Light" panose="020B0502040204020203" pitchFamily="34" charset="0"/>
              </a:rPr>
              <a:t>CYC</a:t>
            </a:r>
            <a:endParaRPr lang="zh-HK" altLang="en-US" sz="7200" dirty="0">
              <a:latin typeface="Calisto MT" panose="0204060305050503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7" name="Picture 2" descr="#">
            <a:extLst>
              <a:ext uri="{FF2B5EF4-FFF2-40B4-BE49-F238E27FC236}">
                <a16:creationId xmlns:a16="http://schemas.microsoft.com/office/drawing/2014/main" xmlns="" id="{5079AC0E-DA2A-4C0B-99A7-D525E94B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465" y="4861714"/>
            <a:ext cx="952500" cy="938530"/>
          </a:xfrm>
          <a:prstGeom prst="ellipse">
            <a:avLst/>
          </a:prstGeom>
          <a:ln w="63500" cap="rnd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73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logo">
            <a:extLst>
              <a:ext uri="{FF2B5EF4-FFF2-40B4-BE49-F238E27FC236}">
                <a16:creationId xmlns:a16="http://schemas.microsoft.com/office/drawing/2014/main" xmlns="" id="{2D1E5C47-5850-45C4-825A-2B4FD214065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106" r="70059"/>
          <a:stretch/>
        </p:blipFill>
        <p:spPr bwMode="auto">
          <a:xfrm>
            <a:off x="923364" y="528002"/>
            <a:ext cx="1372161" cy="872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1DBCD5C3-A9B9-4466-AF66-6CF6D6F6161E}"/>
              </a:ext>
            </a:extLst>
          </p:cNvPr>
          <p:cNvSpPr txBox="1"/>
          <p:nvPr/>
        </p:nvSpPr>
        <p:spPr>
          <a:xfrm>
            <a:off x="1487524" y="2397468"/>
            <a:ext cx="8228256" cy="28725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zh-HK" sz="5400" b="1" kern="1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中央活動</a:t>
            </a:r>
            <a:endParaRPr lang="en-US" altLang="zh-TW" sz="5400" b="1" kern="1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 Light" panose="020F03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endParaRPr lang="zh-TW" altLang="zh-HK" sz="3600" b="1" kern="100" dirty="0">
              <a:effectLst/>
              <a:latin typeface="Calibri Light" panose="020F03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endParaRPr lang="en-US" altLang="zh-TW" sz="3600" b="1" kern="0" dirty="0">
              <a:solidFill>
                <a:srgbClr val="0D8269"/>
              </a:solidFill>
              <a:effectLst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endParaRPr lang="en-US" altLang="zh-TW" sz="3600" b="1" kern="0" dirty="0">
              <a:solidFill>
                <a:srgbClr val="0D8269"/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endParaRPr lang="en-US" altLang="zh-TW" sz="4800" b="1" kern="0" dirty="0">
              <a:solidFill>
                <a:srgbClr val="0D8269"/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zh-TW" altLang="zh-HK" sz="4800" b="1" kern="0" dirty="0">
                <a:solidFill>
                  <a:srgbClr val="0D8269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環保為公益</a:t>
            </a:r>
            <a:endParaRPr lang="zh-TW" altLang="zh-HK" sz="4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304800">
              <a:spcAft>
                <a:spcPts val="750"/>
              </a:spcAft>
            </a:pP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zh-TW" altLang="zh-HK" sz="4800" b="1" kern="0" dirty="0">
                <a:solidFill>
                  <a:srgbClr val="0D8269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和平海報設計比賽</a:t>
            </a:r>
            <a:endParaRPr lang="zh-TW" altLang="zh-HK" sz="4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3F27B812-7EB0-4EC0-823B-7888B097C52A}"/>
              </a:ext>
            </a:extLst>
          </p:cNvPr>
          <p:cNvSpPr txBox="1"/>
          <p:nvPr/>
        </p:nvSpPr>
        <p:spPr>
          <a:xfrm>
            <a:off x="2415540" y="421243"/>
            <a:ext cx="2369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7200">
                <a:solidFill>
                  <a:srgbClr val="FF0000"/>
                </a:solidFill>
                <a:latin typeface="Calisto MT" panose="02040603050505030304" pitchFamily="18" charset="0"/>
                <a:cs typeface="Segoe UI Light" panose="020B0502040204020203" pitchFamily="34" charset="0"/>
              </a:rPr>
              <a:t>CYC</a:t>
            </a:r>
            <a:endParaRPr lang="zh-HK" altLang="en-US" sz="7200" dirty="0">
              <a:latin typeface="Calisto MT" panose="0204060305050503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13" name="Picture 2" descr="#">
            <a:extLst>
              <a:ext uri="{FF2B5EF4-FFF2-40B4-BE49-F238E27FC236}">
                <a16:creationId xmlns:a16="http://schemas.microsoft.com/office/drawing/2014/main" xmlns="" id="{5079AC0E-DA2A-4C0B-99A7-D525E94B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030" y="4663440"/>
            <a:ext cx="952500" cy="938530"/>
          </a:xfrm>
          <a:prstGeom prst="ellipse">
            <a:avLst/>
          </a:prstGeom>
          <a:ln w="63500" cap="rnd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logo">
            <a:extLst>
              <a:ext uri="{FF2B5EF4-FFF2-40B4-BE49-F238E27FC236}">
                <a16:creationId xmlns:a16="http://schemas.microsoft.com/office/drawing/2014/main" xmlns="" id="{2D1E5C47-5850-45C4-825A-2B4FD214065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106" r="70059"/>
          <a:stretch/>
        </p:blipFill>
        <p:spPr bwMode="auto">
          <a:xfrm>
            <a:off x="923364" y="528002"/>
            <a:ext cx="1372161" cy="872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1DBCD5C3-A9B9-4466-AF66-6CF6D6F6161E}"/>
              </a:ext>
            </a:extLst>
          </p:cNvPr>
          <p:cNvSpPr txBox="1"/>
          <p:nvPr/>
        </p:nvSpPr>
        <p:spPr>
          <a:xfrm>
            <a:off x="1228164" y="1950428"/>
            <a:ext cx="10222156" cy="40934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4800" b="1" i="0" u="none" strike="noStrike" normalizeH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觀塘區活動</a:t>
            </a:r>
            <a:endParaRPr kumimoji="0" lang="en-HK" altLang="zh-TW" sz="4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HK" altLang="zh-TW" sz="1800" dirty="0">
              <a:solidFill>
                <a:srgbClr val="4D4D4D"/>
              </a:solidFill>
              <a:effectLst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HK" altLang="zh-TW" sz="1800" dirty="0">
              <a:solidFill>
                <a:srgbClr val="4D4D4D"/>
              </a:solidFill>
              <a:effectLst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HK" sz="4400" b="1" kern="0" dirty="0">
                <a:solidFill>
                  <a:srgbClr val="0D8269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環保為公益</a:t>
            </a:r>
            <a:r>
              <a:rPr lang="en-US" altLang="zh-TW" sz="4400" b="1" kern="0" dirty="0">
                <a:solidFill>
                  <a:srgbClr val="0D8269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– </a:t>
            </a:r>
            <a:r>
              <a:rPr lang="zh-TW" altLang="en-US" sz="4400" b="1" kern="0" dirty="0">
                <a:solidFill>
                  <a:srgbClr val="0D8269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慈善清潔籌款</a:t>
            </a:r>
            <a:endParaRPr lang="en-US" altLang="zh-TW" sz="4400" b="1" kern="0" dirty="0">
              <a:solidFill>
                <a:srgbClr val="0D8269"/>
              </a:solidFill>
              <a:effectLst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z="4400" b="1" kern="0" dirty="0">
              <a:solidFill>
                <a:srgbClr val="0D8269"/>
              </a:solidFill>
              <a:effectLst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kern="0" dirty="0">
                <a:solidFill>
                  <a:srgbClr val="0D8269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    – </a:t>
            </a:r>
            <a:r>
              <a:rPr lang="zh-TW" altLang="en-US" sz="4400" b="1" kern="0" dirty="0">
                <a:solidFill>
                  <a:srgbClr val="0D826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慈善花卉及校本義賣籌款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zh-TW" altLang="en-US" sz="4400" b="1" dirty="0">
              <a:solidFill>
                <a:srgbClr val="167837"/>
              </a:solidFill>
              <a:effectLst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3F27B812-7EB0-4EC0-823B-7888B097C52A}"/>
              </a:ext>
            </a:extLst>
          </p:cNvPr>
          <p:cNvSpPr txBox="1"/>
          <p:nvPr/>
        </p:nvSpPr>
        <p:spPr>
          <a:xfrm>
            <a:off x="2415540" y="421243"/>
            <a:ext cx="2369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7200" dirty="0">
                <a:solidFill>
                  <a:srgbClr val="FF0000"/>
                </a:solidFill>
                <a:latin typeface="Calisto MT" panose="02040603050505030304" pitchFamily="18" charset="0"/>
                <a:cs typeface="Segoe UI Light" panose="020B0502040204020203" pitchFamily="34" charset="0"/>
              </a:rPr>
              <a:t>CYC</a:t>
            </a:r>
            <a:endParaRPr lang="zh-HK" altLang="en-US" sz="7200" dirty="0">
              <a:latin typeface="Calisto MT" panose="02040603050505030304" pitchFamily="18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15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logo">
            <a:extLst>
              <a:ext uri="{FF2B5EF4-FFF2-40B4-BE49-F238E27FC236}">
                <a16:creationId xmlns:a16="http://schemas.microsoft.com/office/drawing/2014/main" xmlns="" id="{2D1E5C47-5850-45C4-825A-2B4FD214065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106" r="70059"/>
          <a:stretch/>
        </p:blipFill>
        <p:spPr bwMode="auto">
          <a:xfrm>
            <a:off x="923364" y="528002"/>
            <a:ext cx="1372161" cy="872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3F27B812-7EB0-4EC0-823B-7888B097C52A}"/>
              </a:ext>
            </a:extLst>
          </p:cNvPr>
          <p:cNvSpPr txBox="1"/>
          <p:nvPr/>
        </p:nvSpPr>
        <p:spPr>
          <a:xfrm>
            <a:off x="2415540" y="421243"/>
            <a:ext cx="2369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7200" dirty="0">
                <a:solidFill>
                  <a:srgbClr val="FF0000"/>
                </a:solidFill>
                <a:latin typeface="Calisto MT" panose="02040603050505030304" pitchFamily="18" charset="0"/>
                <a:cs typeface="Segoe UI Light" panose="020B0502040204020203" pitchFamily="34" charset="0"/>
              </a:rPr>
              <a:t>CYC</a:t>
            </a:r>
            <a:endParaRPr lang="zh-HK" altLang="en-US" sz="7200" dirty="0">
              <a:latin typeface="Calisto MT" panose="0204060305050503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3" name="圖片 2" descr="一張含有 文字, 報紙 的圖片&#10;&#10;自動產生的描述">
            <a:extLst>
              <a:ext uri="{FF2B5EF4-FFF2-40B4-BE49-F238E27FC236}">
                <a16:creationId xmlns:a16="http://schemas.microsoft.com/office/drawing/2014/main" xmlns="" id="{AC7679E3-6480-4C34-B8C2-4D3B4361A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263" y="1658569"/>
            <a:ext cx="4658133" cy="477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logo">
            <a:extLst>
              <a:ext uri="{FF2B5EF4-FFF2-40B4-BE49-F238E27FC236}">
                <a16:creationId xmlns:a16="http://schemas.microsoft.com/office/drawing/2014/main" xmlns="" id="{2D1E5C47-5850-45C4-825A-2B4FD214065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106" r="70059"/>
          <a:stretch/>
        </p:blipFill>
        <p:spPr bwMode="auto">
          <a:xfrm>
            <a:off x="923364" y="528002"/>
            <a:ext cx="1372161" cy="872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1DBCD5C3-A9B9-4466-AF66-6CF6D6F6161E}"/>
              </a:ext>
            </a:extLst>
          </p:cNvPr>
          <p:cNvSpPr txBox="1"/>
          <p:nvPr/>
        </p:nvSpPr>
        <p:spPr>
          <a:xfrm>
            <a:off x="811604" y="2011388"/>
            <a:ext cx="71436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HK" sz="48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4D4D4D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慈善花卉及校本義賣籌款</a:t>
            </a:r>
            <a:endParaRPr kumimoji="0" lang="zh-TW" altLang="zh-HK" sz="4800" b="1" i="0" u="none" strike="noStrike" cap="none" normalizeH="0" baseline="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HK" altLang="zh-TW" sz="4000" b="1" dirty="0">
              <a:solidFill>
                <a:srgbClr val="4D4D4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HK" altLang="zh-TW" sz="3600" b="1" dirty="0">
              <a:solidFill>
                <a:srgbClr val="0D826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HK" altLang="zh-TW" sz="3600" dirty="0">
                <a:solidFill>
                  <a:srgbClr val="4D4D4D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HK" altLang="zh-TW" sz="3600" dirty="0">
                <a:solidFill>
                  <a:srgbClr val="4D4D4D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</a:t>
            </a:r>
            <a:endParaRPr kumimoji="0" lang="zh-HK" altLang="zh-TW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3F27B812-7EB0-4EC0-823B-7888B097C52A}"/>
              </a:ext>
            </a:extLst>
          </p:cNvPr>
          <p:cNvSpPr txBox="1"/>
          <p:nvPr/>
        </p:nvSpPr>
        <p:spPr>
          <a:xfrm>
            <a:off x="2415540" y="421243"/>
            <a:ext cx="2369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7200" dirty="0">
                <a:solidFill>
                  <a:srgbClr val="FF0000"/>
                </a:solidFill>
                <a:latin typeface="Calisto MT" panose="02040603050505030304" pitchFamily="18" charset="0"/>
                <a:cs typeface="Segoe UI Light" panose="020B0502040204020203" pitchFamily="34" charset="0"/>
              </a:rPr>
              <a:t>CYC</a:t>
            </a:r>
            <a:endParaRPr lang="zh-HK" altLang="en-US" sz="7200" dirty="0">
              <a:latin typeface="Calisto MT" panose="02040603050505030304" pitchFamily="18" charset="0"/>
              <a:cs typeface="Segoe UI Light" panose="020B0502040204020203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B7AF2D3A-E194-4EAB-87ED-E6787AECBA9F}"/>
              </a:ext>
            </a:extLst>
          </p:cNvPr>
          <p:cNvSpPr txBox="1"/>
          <p:nvPr/>
        </p:nvSpPr>
        <p:spPr>
          <a:xfrm>
            <a:off x="923364" y="3190241"/>
            <a:ext cx="74078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HK" sz="4000" b="1" kern="100" dirty="0">
                <a:ln>
                  <a:solidFill>
                    <a:schemeClr val="accent2"/>
                  </a:solidFill>
                </a:ln>
                <a:solidFill>
                  <a:schemeClr val="accent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學校透過舉辦</a:t>
            </a:r>
            <a:r>
              <a:rPr lang="zh-TW" altLang="en-US" sz="4000" b="1" kern="100" dirty="0">
                <a:ln>
                  <a:solidFill>
                    <a:schemeClr val="accent2"/>
                  </a:solidFill>
                </a:ln>
                <a:solidFill>
                  <a:schemeClr val="accent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家長日毛巾花</a:t>
            </a:r>
            <a:r>
              <a:rPr lang="zh-TW" altLang="zh-HK" sz="4000" b="1" kern="100" dirty="0">
                <a:ln>
                  <a:solidFill>
                    <a:schemeClr val="accent2"/>
                  </a:solidFill>
                </a:ln>
                <a:solidFill>
                  <a:schemeClr val="accent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義賣，為公益金籌募善款。</a:t>
            </a:r>
            <a:endParaRPr lang="zh-TW" altLang="zh-HK" sz="4000" b="1" kern="100" dirty="0">
              <a:ln>
                <a:solidFill>
                  <a:schemeClr val="accent2"/>
                </a:solidFill>
              </a:ln>
              <a:solidFill>
                <a:schemeClr val="accent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2359D139-087D-46EA-95E1-1D2E6E98F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80" y="3667759"/>
            <a:ext cx="3243759" cy="2432819"/>
          </a:xfrm>
          <a:prstGeom prst="ellipse">
            <a:avLst/>
          </a:prstGeom>
          <a:ln w="63500" cap="rnd">
            <a:solidFill>
              <a:schemeClr val="tx2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0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4E648999-0796-4960-AA36-C873CDF4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36" y="1329815"/>
            <a:ext cx="10351752" cy="6479657"/>
          </a:xfrm>
        </p:spPr>
        <p:txBody>
          <a:bodyPr>
            <a:noAutofit/>
          </a:bodyPr>
          <a:lstStyle/>
          <a:p>
            <a:pPr algn="l">
              <a:lnSpc>
                <a:spcPts val="1800"/>
              </a:lnSpc>
            </a:pPr>
            <a:r>
              <a:rPr lang="en-US" altLang="zh-TW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600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3600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負責</a:t>
            </a:r>
            <a:r>
              <a:rPr lang="zh-TW" altLang="en-US" sz="3600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老師：廖韻嫻</a:t>
            </a:r>
            <a:r>
              <a:rPr lang="zh-TW" altLang="en-US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老師</a:t>
            </a:r>
            <a: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	</a:t>
            </a:r>
            <a:r>
              <a:rPr lang="zh-TW" altLang="en-US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何德生老師</a:t>
            </a:r>
            <a: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		</a:t>
            </a:r>
            <a:b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HK" altLang="zh-TW" sz="3600" b="1" kern="100" dirty="0">
                <a:solidFill>
                  <a:srgbClr val="4D4D4D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 Light" panose="020F03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HK" altLang="zh-TW" sz="3600" b="1" kern="100" dirty="0">
                <a:solidFill>
                  <a:srgbClr val="4D4D4D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 Light" panose="020F03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HK" altLang="zh-TW" sz="3600" b="1" kern="100" dirty="0" smtClean="0">
                <a:solidFill>
                  <a:srgbClr val="4D4D4D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 Light" panose="020F03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HK" altLang="zh-TW" sz="3600" b="1" kern="100" dirty="0" smtClean="0">
                <a:solidFill>
                  <a:srgbClr val="4D4D4D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 Light" panose="020F03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每月一次聚會</a:t>
            </a:r>
            <a:r>
              <a:rPr lang="en-HK" altLang="zh-TW" sz="3600" b="1" kern="1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 Light" panose="020F03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en-HK" altLang="zh-TW" sz="3600" b="1" kern="1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 Light" panose="020F03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lang="en-HK" altLang="zh-TW" sz="3600" b="1" kern="1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 Light" panose="020F03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en-HK" altLang="zh-TW" sz="3600" b="1" kern="1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 Light" panose="020F03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lang="en-HK" altLang="zh-TW" sz="3600" b="1" kern="1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 Light" panose="020F03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en-HK" altLang="zh-TW" sz="3600" b="1" kern="1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 Light" panose="020F03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lang="zh-TW" altLang="en-US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聚會時段：星期三 或 四</a:t>
            </a:r>
            <a: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600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3600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b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4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</a:t>
            </a:r>
            <a:r>
              <a:rPr lang="en-US" altLang="zh-TW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</a:t>
            </a:r>
            <a:r>
              <a:rPr lang="zh-TW" altLang="en-US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下午 </a:t>
            </a:r>
            <a:r>
              <a:rPr lang="en-US" altLang="zh-TW" sz="44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4:00 </a:t>
            </a:r>
            <a:r>
              <a:rPr lang="en-US" altLang="zh-TW" sz="4400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– </a:t>
            </a:r>
            <a:r>
              <a:rPr lang="en-US" altLang="zh-TW" sz="44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4:30</a:t>
            </a:r>
            <a: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600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3600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b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600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                    </a:t>
            </a:r>
            <a:b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600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3600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</a:t>
            </a:r>
            <a:b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600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</a:t>
            </a:r>
            <a:r>
              <a:rPr lang="zh-TW" altLang="en-US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3600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</a:t>
            </a:r>
            <a:r>
              <a:rPr lang="en-US" altLang="zh-TW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b="1" kern="0" dirty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b="1" kern="0" dirty="0" smtClean="0">
                <a:solidFill>
                  <a:srgbClr val="0D826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 </a:t>
            </a:r>
            <a:r>
              <a:rPr lang="en-US" altLang="zh-TW" sz="4000" b="1" kern="0" dirty="0">
                <a:solidFill>
                  <a:srgbClr val="0D82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4000" b="1" kern="0" dirty="0">
                <a:solidFill>
                  <a:srgbClr val="0D82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kern="0" dirty="0">
                <a:solidFill>
                  <a:srgbClr val="0D82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4000" b="1" kern="0" dirty="0">
                <a:solidFill>
                  <a:srgbClr val="0D82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kern="0" dirty="0">
                <a:solidFill>
                  <a:srgbClr val="0D826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4000" b="1" kern="0" dirty="0">
                <a:solidFill>
                  <a:srgbClr val="0D826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kern="0" dirty="0">
                <a:solidFill>
                  <a:srgbClr val="0D826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4000" b="1" kern="0" dirty="0">
                <a:solidFill>
                  <a:srgbClr val="0D826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endParaRPr lang="zh-HK" altLang="en-US" sz="5400" b="1" dirty="0">
              <a:solidFill>
                <a:srgbClr val="18823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logo">
            <a:extLst>
              <a:ext uri="{FF2B5EF4-FFF2-40B4-BE49-F238E27FC236}">
                <a16:creationId xmlns:a16="http://schemas.microsoft.com/office/drawing/2014/main" xmlns="" id="{2D1E5C47-5850-45C4-825A-2B4FD214065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106" r="70059"/>
          <a:stretch/>
        </p:blipFill>
        <p:spPr bwMode="auto">
          <a:xfrm>
            <a:off x="923365" y="528002"/>
            <a:ext cx="1309090" cy="7653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05740CF6-B8E7-45B6-A3B1-8E1B666A1647}"/>
              </a:ext>
            </a:extLst>
          </p:cNvPr>
          <p:cNvSpPr txBox="1"/>
          <p:nvPr/>
        </p:nvSpPr>
        <p:spPr>
          <a:xfrm>
            <a:off x="2415540" y="421243"/>
            <a:ext cx="23698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6000" dirty="0">
                <a:solidFill>
                  <a:srgbClr val="FF0000"/>
                </a:solidFill>
                <a:latin typeface="Calisto MT" panose="02040603050505030304" pitchFamily="18" charset="0"/>
                <a:cs typeface="Segoe UI Light" panose="020B0502040204020203" pitchFamily="34" charset="0"/>
              </a:rPr>
              <a:t>CYC</a:t>
            </a:r>
            <a:endParaRPr lang="zh-HK" altLang="en-US" sz="6000" dirty="0">
              <a:latin typeface="Calisto MT" panose="0204060305050503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8" name="Picture 2" descr="#">
            <a:extLst>
              <a:ext uri="{FF2B5EF4-FFF2-40B4-BE49-F238E27FC236}">
                <a16:creationId xmlns:a16="http://schemas.microsoft.com/office/drawing/2014/main" xmlns="" id="{72C22B6D-D0F1-4FFC-AA39-E970A3B44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927" y="5632907"/>
            <a:ext cx="952500" cy="9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4E648999-0796-4960-AA36-C873CDF4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24" y="1887870"/>
            <a:ext cx="10351752" cy="2736819"/>
          </a:xfrm>
          <a:effectLst>
            <a:softEdge rad="12700"/>
          </a:effectLst>
        </p:spPr>
        <p:txBody>
          <a:bodyPr>
            <a:noAutofit/>
          </a:bodyPr>
          <a:lstStyle/>
          <a:p>
            <a:pPr algn="l">
              <a:lnSpc>
                <a:spcPts val="1800"/>
              </a:lnSpc>
            </a:pPr>
            <a:r>
              <a:rPr lang="en-HK" altLang="zh-TW" sz="4000" b="1" kern="1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 Light" panose="020F03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en-HK" altLang="zh-TW" sz="4000" b="1" kern="1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 Light" panose="020F03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lang="en-US" altLang="zh-TW" sz="4000" b="1" kern="0" dirty="0">
                <a:solidFill>
                  <a:srgbClr val="0D82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4000" b="1" kern="0" dirty="0">
                <a:solidFill>
                  <a:srgbClr val="0D82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kern="0" dirty="0">
                <a:solidFill>
                  <a:srgbClr val="0D82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4000" b="1" kern="0" dirty="0">
                <a:solidFill>
                  <a:srgbClr val="0D82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kern="0" dirty="0">
                <a:solidFill>
                  <a:srgbClr val="0D826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4000" b="1" kern="0" dirty="0">
                <a:solidFill>
                  <a:srgbClr val="0D826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kern="0" dirty="0">
                <a:solidFill>
                  <a:srgbClr val="0D826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4000" b="1" kern="0" dirty="0">
                <a:solidFill>
                  <a:srgbClr val="0D826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endParaRPr lang="zh-HK" altLang="en-US" sz="5400" b="1" dirty="0">
              <a:solidFill>
                <a:srgbClr val="18823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A1C88141-3E36-42D8-A882-53D8AE212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577" y="4369478"/>
            <a:ext cx="9088447" cy="1368183"/>
          </a:xfrm>
          <a:scene3d>
            <a:camera prst="isometricOffAxis1Right"/>
            <a:lightRig rig="threePt" dir="t"/>
          </a:scene3d>
        </p:spPr>
        <p:txBody>
          <a:bodyPr>
            <a:normAutofit fontScale="55000" lnSpcReduction="20000"/>
          </a:bodyPr>
          <a:lstStyle/>
          <a:p>
            <a:r>
              <a:rPr lang="zh-TW" altLang="zh-HK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zh-TW" altLang="zh-HK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lang="zh-TW" altLang="zh-HK" sz="20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zh-TW" altLang="zh-HK" sz="20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lang="zh-TW" altLang="en-US" sz="10300" b="1" kern="0" dirty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歡迎同學參加</a:t>
            </a:r>
            <a:endParaRPr lang="zh-HK" altLang="en-US" sz="10300" b="1" dirty="0">
              <a:solidFill>
                <a:schemeClr val="accent2"/>
              </a:solidFill>
              <a:effectLst>
                <a:reflection blurRad="6350" stA="60000" endA="900" endPos="58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logo">
            <a:extLst>
              <a:ext uri="{FF2B5EF4-FFF2-40B4-BE49-F238E27FC236}">
                <a16:creationId xmlns:a16="http://schemas.microsoft.com/office/drawing/2014/main" xmlns="" id="{2D1E5C47-5850-45C4-825A-2B4FD214065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106" r="70059"/>
          <a:stretch/>
        </p:blipFill>
        <p:spPr bwMode="auto">
          <a:xfrm>
            <a:off x="923364" y="528002"/>
            <a:ext cx="1372161" cy="872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05740CF6-B8E7-45B6-A3B1-8E1B666A1647}"/>
              </a:ext>
            </a:extLst>
          </p:cNvPr>
          <p:cNvSpPr txBox="1"/>
          <p:nvPr/>
        </p:nvSpPr>
        <p:spPr>
          <a:xfrm>
            <a:off x="2415540" y="421243"/>
            <a:ext cx="2369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7200" dirty="0">
                <a:solidFill>
                  <a:srgbClr val="FF0000"/>
                </a:solidFill>
                <a:latin typeface="Calisto MT" panose="02040603050505030304" pitchFamily="18" charset="0"/>
                <a:cs typeface="Segoe UI Light" panose="020B0502040204020203" pitchFamily="34" charset="0"/>
              </a:rPr>
              <a:t>CYC</a:t>
            </a:r>
            <a:endParaRPr lang="zh-HK" altLang="en-US" sz="7200" dirty="0">
              <a:latin typeface="Calisto MT" panose="0204060305050503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700" y="1725286"/>
            <a:ext cx="4286597" cy="30619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16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小水滴">
  <a:themeElements>
    <a:clrScheme name="小水滴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TM04033925[[fn=小水滴]]</Template>
  <TotalTime>375</TotalTime>
  <Words>61</Words>
  <Application>Microsoft Office PowerPoint</Application>
  <PresentationFormat>寬螢幕</PresentationFormat>
  <Paragraphs>31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8" baseType="lpstr">
      <vt:lpstr>微軟正黑體</vt:lpstr>
      <vt:lpstr>新細明體</vt:lpstr>
      <vt:lpstr>Arial</vt:lpstr>
      <vt:lpstr>Calibri</vt:lpstr>
      <vt:lpstr>Calibri Light</vt:lpstr>
      <vt:lpstr>Calisto MT</vt:lpstr>
      <vt:lpstr>Segoe UI Light</vt:lpstr>
      <vt:lpstr>Times New Roman</vt:lpstr>
      <vt:lpstr>Tw Cen MT</vt:lpstr>
      <vt:lpstr>小水滴</vt:lpstr>
      <vt:lpstr>PowerPoint 簡報</vt:lpstr>
      <vt:lpstr>目標  提供學校課程以外的教育  提高青少年的公民責任感 </vt:lpstr>
      <vt:lpstr>PowerPoint 簡報</vt:lpstr>
      <vt:lpstr>PowerPoint 簡報</vt:lpstr>
      <vt:lpstr>PowerPoint 簡報</vt:lpstr>
      <vt:lpstr>PowerPoint 簡報</vt:lpstr>
      <vt:lpstr>  負責老師：廖韻嫻老師 何德生老師     每月一次聚會   聚會時段：星期三 或 四                                     下午 4:00 – 4:30                                                                                                                  </vt:lpstr>
      <vt:lpstr>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Leanne LIU</dc:creator>
  <cp:lastModifiedBy>Liu Wang Han</cp:lastModifiedBy>
  <cp:revision>40</cp:revision>
  <dcterms:created xsi:type="dcterms:W3CDTF">2020-09-08T18:14:41Z</dcterms:created>
  <dcterms:modified xsi:type="dcterms:W3CDTF">2023-09-19T01:45:16Z</dcterms:modified>
</cp:coreProperties>
</file>