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63" r:id="rId5"/>
    <p:sldId id="306" r:id="rId6"/>
    <p:sldId id="264" r:id="rId7"/>
    <p:sldId id="265" r:id="rId8"/>
    <p:sldId id="273" r:id="rId9"/>
    <p:sldId id="305" r:id="rId10"/>
    <p:sldId id="282" r:id="rId11"/>
    <p:sldId id="283" r:id="rId12"/>
    <p:sldId id="284" r:id="rId13"/>
    <p:sldId id="285" r:id="rId14"/>
    <p:sldId id="286" r:id="rId15"/>
    <p:sldId id="289" r:id="rId16"/>
    <p:sldId id="290" r:id="rId17"/>
    <p:sldId id="295" r:id="rId18"/>
    <p:sldId id="296" r:id="rId19"/>
    <p:sldId id="308" r:id="rId20"/>
    <p:sldId id="309" r:id="rId21"/>
    <p:sldId id="312" r:id="rId22"/>
  </p:sldIdLst>
  <p:sldSz cx="18288000" cy="10287000"/>
  <p:notesSz cx="6858000" cy="9144000"/>
  <p:embeddedFontLs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OmlrsTuAVYX7wGBezwfyLAM3N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527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16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293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514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9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96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802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38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779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835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01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64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30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343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50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900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71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48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791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879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43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050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://www.ucep.org.hk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ucep.org.hk/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ep.org.hk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ucep.org.h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ep.org.hk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ep.org.hk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4989876" y="3700744"/>
            <a:ext cx="8712433" cy="143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38" b="0" i="0" u="none" strike="noStrike" cap="none">
                <a:solidFill>
                  <a:srgbClr val="241726"/>
                </a:solidFill>
                <a:latin typeface="Calibri"/>
                <a:ea typeface="Calibri"/>
                <a:cs typeface="Calibri"/>
                <a:sym typeface="Calibri"/>
              </a:rPr>
              <a:t>正向管教的魅力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6897667" y="5270608"/>
            <a:ext cx="4896850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500" b="0" i="0" u="none" strike="noStrike" cap="none" dirty="0" smtClean="0">
                <a:solidFill>
                  <a:srgbClr val="241726"/>
                </a:solidFill>
                <a:latin typeface="Calibri"/>
                <a:ea typeface="Calibri"/>
                <a:cs typeface="Calibri"/>
                <a:sym typeface="Calibri"/>
              </a:rPr>
              <a:t>觀塘官立中學</a:t>
            </a:r>
            <a:endParaRPr lang="en-US" altLang="zh-TW" sz="4500" b="0" i="0" u="none" strike="noStrike" cap="none" dirty="0" smtClean="0">
              <a:solidFill>
                <a:srgbClr val="2417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4683335" y="8031392"/>
            <a:ext cx="2736428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smtClean="0">
                <a:solidFill>
                  <a:srgbClr val="683E38"/>
                </a:solidFill>
              </a:rPr>
              <a:t>12</a:t>
            </a:r>
            <a:r>
              <a:rPr lang="en-US" sz="3500" b="0" i="0" u="none" strike="noStrike" cap="none" dirty="0" smtClean="0">
                <a:solidFill>
                  <a:srgbClr val="683E38"/>
                </a:solidFill>
                <a:latin typeface="Arial"/>
                <a:ea typeface="Arial"/>
                <a:cs typeface="Arial"/>
                <a:sym typeface="Arial"/>
              </a:rPr>
              <a:t>/01/2023</a:t>
            </a:r>
            <a:endParaRPr dirty="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err="1">
                <a:solidFill>
                  <a:srgbClr val="683E38"/>
                </a:solidFill>
                <a:latin typeface="Calibri"/>
                <a:ea typeface="Calibri"/>
                <a:cs typeface="Calibri"/>
                <a:sym typeface="Calibri"/>
              </a:rPr>
              <a:t>心理輔導師</a:t>
            </a:r>
            <a:endParaRPr dirty="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err="1">
                <a:solidFill>
                  <a:srgbClr val="683E38"/>
                </a:solidFill>
                <a:latin typeface="Calibri"/>
                <a:ea typeface="Calibri"/>
                <a:cs typeface="Calibri"/>
                <a:sym typeface="Calibri"/>
              </a:rPr>
              <a:t>李姑娘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828800" y="162412"/>
            <a:ext cx="8064500" cy="270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1814" y="-572792"/>
            <a:ext cx="80645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6225" y="562922"/>
            <a:ext cx="3312776" cy="706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638800" y="647700"/>
            <a:ext cx="120466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合辦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8">
            <a:alphaModFix/>
          </a:blip>
          <a:srcRect l="8516" t="65577" b="3204"/>
          <a:stretch/>
        </p:blipFill>
        <p:spPr>
          <a:xfrm>
            <a:off x="12549526" y="381720"/>
            <a:ext cx="5613097" cy="75837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3186090" y="1745156"/>
            <a:ext cx="120523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慶祝中華人民共和國成立73周年</a:t>
            </a:r>
            <a:r>
              <a:rPr lang="en-US" sz="2500" b="1" i="0" u="none" strike="noStrike" dirty="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500" b="1" i="0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暨</a:t>
            </a:r>
            <a:r>
              <a:rPr lang="en-US" sz="2500" b="1" i="0" u="none" strike="noStrike" dirty="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lang="en-US" sz="2500" b="1" i="0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香港特別行政區成立25周年「自健樂」計劃</a:t>
            </a:r>
            <a:endParaRPr sz="25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9554750" y="9754120"/>
            <a:ext cx="12052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27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7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7"/>
          <p:cNvSpPr txBox="1"/>
          <p:nvPr/>
        </p:nvSpPr>
        <p:spPr>
          <a:xfrm>
            <a:off x="1605196" y="1960126"/>
            <a:ext cx="11933113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我聽到你的</a:t>
            </a:r>
            <a:r>
              <a:rPr lang="en-US" sz="5199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_______(</a:t>
            </a:r>
            <a:r>
              <a:rPr lang="en-US" sz="5199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情緒</a:t>
            </a:r>
            <a:r>
              <a:rPr lang="en-US" sz="5199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5199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感受</a:t>
            </a:r>
            <a:r>
              <a:rPr lang="en-US" sz="5199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)________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522" name="Google Shape;522;p27"/>
          <p:cNvSpPr txBox="1"/>
          <p:nvPr/>
        </p:nvSpPr>
        <p:spPr>
          <a:xfrm>
            <a:off x="1030423" y="778883"/>
            <a:ext cx="5674203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39" marR="0" lvl="1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5199" b="0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主動聆聽</a:t>
            </a:r>
            <a:r>
              <a:rPr lang="en-US" sz="5199" b="0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感受</a:t>
            </a:r>
            <a:endParaRPr sz="5199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7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522;p27"/>
          <p:cNvSpPr txBox="1"/>
          <p:nvPr/>
        </p:nvSpPr>
        <p:spPr>
          <a:xfrm>
            <a:off x="389868" y="3692119"/>
            <a:ext cx="5674203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39" marR="0" lvl="1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199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２</a:t>
            </a:r>
            <a:r>
              <a:rPr lang="en-US" sz="5199" b="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zh-TW" altLang="en-US" sz="5199" b="0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感謝</a:t>
            </a:r>
            <a:r>
              <a:rPr lang="zh-TW" altLang="en-US" sz="5199" b="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分享</a:t>
            </a:r>
            <a:endParaRPr sz="5199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21;p27"/>
          <p:cNvSpPr txBox="1"/>
          <p:nvPr/>
        </p:nvSpPr>
        <p:spPr>
          <a:xfrm>
            <a:off x="97514" y="5072565"/>
            <a:ext cx="11933113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199" u="sng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多謝你</a:t>
            </a:r>
            <a:r>
              <a:rPr lang="zh-TW" altLang="en-US" sz="5199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願意信任我，和我分享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3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/>
      <p:bldP spid="52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28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8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8"/>
          <p:cNvSpPr txBox="1"/>
          <p:nvPr/>
        </p:nvSpPr>
        <p:spPr>
          <a:xfrm>
            <a:off x="769843" y="1420686"/>
            <a:ext cx="1215473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5199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用</a:t>
            </a:r>
            <a:r>
              <a:rPr lang="en-US" sz="5199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「我」信息</a:t>
            </a:r>
            <a:r>
              <a:rPr lang="en-US" sz="5199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，表達感受</a:t>
            </a:r>
            <a:r>
              <a:rPr lang="en-US" sz="5199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5199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想法</a:t>
            </a:r>
            <a:r>
              <a:rPr lang="en-US" sz="5199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5199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原因</a:t>
            </a:r>
            <a:endParaRPr sz="5199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8"/>
          <p:cNvSpPr txBox="1"/>
          <p:nvPr/>
        </p:nvSpPr>
        <p:spPr>
          <a:xfrm>
            <a:off x="1374747" y="2650169"/>
            <a:ext cx="15884553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我</a:t>
            </a:r>
            <a:r>
              <a:rPr lang="en-US" sz="5199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都好擔心，因為</a:t>
            </a:r>
            <a:r>
              <a:rPr lang="en-US" sz="5199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....../</a:t>
            </a:r>
            <a:r>
              <a:rPr lang="en-US" sz="5199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我</a:t>
            </a:r>
            <a:r>
              <a:rPr lang="en-US" sz="5199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聽到你這樣說</a:t>
            </a:r>
            <a:r>
              <a:rPr lang="en-US" sz="5199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r>
              <a:rPr lang="en-US" sz="5199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我</a:t>
            </a:r>
            <a:r>
              <a:rPr lang="en-US" sz="5199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都好傷心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540" name="Google Shape;540;p28"/>
          <p:cNvSpPr txBox="1"/>
          <p:nvPr/>
        </p:nvSpPr>
        <p:spPr>
          <a:xfrm>
            <a:off x="698256" y="4135912"/>
            <a:ext cx="1154481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5199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en-US" sz="5199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開放式的提問</a:t>
            </a:r>
            <a:r>
              <a:rPr lang="en-US" sz="5199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，創造聊天的空間</a:t>
            </a:r>
            <a:endParaRPr sz="5199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8"/>
          <p:cNvSpPr txBox="1"/>
          <p:nvPr/>
        </p:nvSpPr>
        <p:spPr>
          <a:xfrm>
            <a:off x="1788341" y="5304929"/>
            <a:ext cx="15884553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今日返學有什麼感受</a:t>
            </a:r>
            <a:r>
              <a:rPr lang="en-US" sz="5199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？</a:t>
            </a:r>
            <a:r>
              <a:rPr lang="zh-TW" altLang="en-US" sz="5199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為什麼有這個想法</a:t>
            </a:r>
            <a:r>
              <a:rPr lang="en-US" altLang="zh-TW" sz="5199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542" name="Google Shape;542;p28"/>
          <p:cNvSpPr txBox="1"/>
          <p:nvPr/>
        </p:nvSpPr>
        <p:spPr>
          <a:xfrm>
            <a:off x="1131215" y="6519215"/>
            <a:ext cx="11111852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5199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尊重</a:t>
            </a:r>
            <a:r>
              <a:rPr lang="en-US" sz="5199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意見</a:t>
            </a:r>
            <a:r>
              <a:rPr lang="zh-TW" altLang="en-US" sz="5199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／想法</a:t>
            </a:r>
            <a:endParaRPr sz="5199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8"/>
          <p:cNvSpPr txBox="1"/>
          <p:nvPr/>
        </p:nvSpPr>
        <p:spPr>
          <a:xfrm>
            <a:off x="1690467" y="7710338"/>
            <a:ext cx="15884553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199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可以分享你這樣選擇的原因嗎</a:t>
            </a:r>
            <a:r>
              <a:rPr lang="en-US" sz="5199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？</a:t>
            </a:r>
            <a:endParaRPr sz="5199" dirty="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45" name="Google Shape;545;p28"/>
          <p:cNvSpPr txBox="1"/>
          <p:nvPr/>
        </p:nvSpPr>
        <p:spPr>
          <a:xfrm>
            <a:off x="9147315" y="9831239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" grpId="0"/>
      <p:bldP spid="539" grpId="0"/>
      <p:bldP spid="540" grpId="0"/>
      <p:bldP spid="541" grpId="0"/>
      <p:bldP spid="542" grpId="0"/>
      <p:bldP spid="5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29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9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29"/>
          <p:cNvSpPr txBox="1"/>
          <p:nvPr/>
        </p:nvSpPr>
        <p:spPr>
          <a:xfrm>
            <a:off x="4513348" y="2088732"/>
            <a:ext cx="10049459" cy="611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事件可以有很多</a:t>
            </a:r>
            <a:r>
              <a:rPr lang="en-US"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，</a:t>
            </a:r>
            <a:endParaRPr dirty="0"/>
          </a:p>
          <a:p>
            <a:pPr marL="0" marR="0" lvl="0" indent="0" algn="ctr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反應可以好不同</a:t>
            </a:r>
            <a:r>
              <a:rPr lang="en-US"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，</a:t>
            </a:r>
            <a:endParaRPr dirty="0"/>
          </a:p>
          <a:p>
            <a:pPr marL="0" marR="0" lvl="0" indent="0" algn="ctr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但大人和孩子所渴</a:t>
            </a:r>
            <a:r>
              <a:rPr lang="zh-TW" altLang="en-US" sz="45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求</a:t>
            </a:r>
            <a:r>
              <a:rPr lang="en-US" sz="45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en-US" sz="4500" dirty="0" err="1" smtClean="0">
                <a:solidFill>
                  <a:srgbClr val="DE4C4B"/>
                </a:solidFill>
                <a:latin typeface="Calibri"/>
                <a:ea typeface="Calibri"/>
                <a:cs typeface="Calibri"/>
                <a:sym typeface="Calibri"/>
              </a:rPr>
              <a:t>相同</a:t>
            </a:r>
            <a:r>
              <a:rPr lang="en-US" sz="4500" dirty="0" smtClean="0">
                <a:solidFill>
                  <a:srgbClr val="DE4C4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500" dirty="0" smtClean="0">
                <a:solidFill>
                  <a:srgbClr val="DE4C4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zh-TW" altLang="en-US" sz="45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例如</a:t>
            </a:r>
            <a:r>
              <a:rPr lang="en-US" altLang="zh-TW" sz="45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zh-TW" altLang="en-US" sz="45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愛與被愛、被尊重、被接納、被肯定、有價值、生命有意義、自由</a:t>
            </a:r>
            <a:r>
              <a:rPr lang="en-US" altLang="zh-TW" sz="45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…)</a:t>
            </a:r>
            <a:r>
              <a:rPr lang="en-US" sz="4500" dirty="0" smtClean="0">
                <a:solidFill>
                  <a:srgbClr val="DE4C4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500" dirty="0" smtClean="0">
                <a:solidFill>
                  <a:srgbClr val="DE4C4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dirty="0" smtClean="0">
                <a:solidFill>
                  <a:srgbClr val="DE4C4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500" dirty="0" smtClean="0">
                <a:solidFill>
                  <a:srgbClr val="DE4C4B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559" name="Google Shape;559;p29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30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0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0"/>
          <p:cNvSpPr txBox="1"/>
          <p:nvPr/>
        </p:nvSpPr>
        <p:spPr>
          <a:xfrm>
            <a:off x="5968413" y="3132670"/>
            <a:ext cx="6351174" cy="87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處理關係衝突的方法</a:t>
            </a:r>
            <a:endParaRPr sz="519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0"/>
          <p:cNvSpPr txBox="1"/>
          <p:nvPr/>
        </p:nvSpPr>
        <p:spPr>
          <a:xfrm>
            <a:off x="6080228" y="4375930"/>
            <a:ext cx="6758972" cy="99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最好的方法是</a:t>
            </a:r>
            <a:r>
              <a:rPr lang="en-US" sz="5199" dirty="0" err="1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「預防</a:t>
            </a:r>
            <a:r>
              <a:rPr lang="en-US" sz="5199" dirty="0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」</a:t>
            </a:r>
            <a:endParaRPr dirty="0"/>
          </a:p>
        </p:txBody>
      </p:sp>
      <p:sp>
        <p:nvSpPr>
          <p:cNvPr id="572" name="Google Shape;572;p30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856621" y="2342797"/>
            <a:ext cx="7405229" cy="19090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77" name="Google Shape;577;p31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1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2788008" y="6098541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1"/>
          <p:cNvSpPr txBox="1"/>
          <p:nvPr/>
        </p:nvSpPr>
        <p:spPr>
          <a:xfrm>
            <a:off x="6646460" y="981127"/>
            <a:ext cx="4207575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方法一</a:t>
            </a:r>
            <a:r>
              <a:rPr lang="en-US" sz="519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endParaRPr dirty="0"/>
          </a:p>
        </p:txBody>
      </p:sp>
      <p:sp>
        <p:nvSpPr>
          <p:cNvPr id="585" name="Google Shape;585;p31"/>
          <p:cNvSpPr txBox="1"/>
          <p:nvPr/>
        </p:nvSpPr>
        <p:spPr>
          <a:xfrm>
            <a:off x="5978785" y="2469447"/>
            <a:ext cx="5542924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１</a:t>
            </a:r>
            <a:r>
              <a:rPr lang="en-US" altLang="zh-TW" sz="4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zh-TW" altLang="en-US" sz="4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平時在家裡多閒聊，</a:t>
            </a:r>
            <a:r>
              <a:rPr lang="en-US" altLang="zh-TW" sz="4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altLang="zh-TW" sz="4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zh-TW" altLang="en-US" sz="4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找到共同話題。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86" name="Google Shape;586;p31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856621" y="5740046"/>
            <a:ext cx="7405229" cy="19090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/>
              <a:t>2. </a:t>
            </a:r>
            <a:r>
              <a:rPr lang="zh-TW" altLang="en-US" sz="4000" b="1" dirty="0" smtClean="0"/>
              <a:t>多與子女一起計劃活動</a:t>
            </a:r>
            <a:endParaRPr lang="zh-TW" altLang="en-US" sz="4000" b="1" dirty="0"/>
          </a:p>
        </p:txBody>
      </p:sp>
      <p:sp>
        <p:nvSpPr>
          <p:cNvPr id="19" name="Google Shape;599;p32"/>
          <p:cNvSpPr txBox="1"/>
          <p:nvPr/>
        </p:nvSpPr>
        <p:spPr>
          <a:xfrm>
            <a:off x="6570260" y="4435898"/>
            <a:ext cx="4283775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方法二</a:t>
            </a:r>
            <a:r>
              <a:rPr lang="en-US" sz="519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endParaRPr dirty="0"/>
          </a:p>
        </p:txBody>
      </p:sp>
      <p:pic>
        <p:nvPicPr>
          <p:cNvPr id="14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34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4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4"/>
          <p:cNvSpPr txBox="1"/>
          <p:nvPr/>
        </p:nvSpPr>
        <p:spPr>
          <a:xfrm>
            <a:off x="6951984" y="828675"/>
            <a:ext cx="4914329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如果面對衝突</a:t>
            </a:r>
            <a:r>
              <a:rPr lang="en-US" sz="519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dirty="0"/>
          </a:p>
        </p:txBody>
      </p:sp>
      <p:sp>
        <p:nvSpPr>
          <p:cNvPr id="631" name="Google Shape;631;p34"/>
          <p:cNvSpPr txBox="1"/>
          <p:nvPr/>
        </p:nvSpPr>
        <p:spPr>
          <a:xfrm>
            <a:off x="6274194" y="2127358"/>
            <a:ext cx="6473016" cy="87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「不」要生氣及打罵</a:t>
            </a:r>
            <a:endParaRPr sz="51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4"/>
          <p:cNvSpPr txBox="1"/>
          <p:nvPr/>
        </p:nvSpPr>
        <p:spPr>
          <a:xfrm>
            <a:off x="6610543" y="3461949"/>
            <a:ext cx="4935289" cy="87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39" marR="0" lvl="1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51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深呼吸10下</a:t>
            </a:r>
            <a:endParaRPr dirty="0"/>
          </a:p>
        </p:txBody>
      </p:sp>
      <p:sp>
        <p:nvSpPr>
          <p:cNvPr id="633" name="Google Shape;633;p34"/>
          <p:cNvSpPr txBox="1"/>
          <p:nvPr/>
        </p:nvSpPr>
        <p:spPr>
          <a:xfrm>
            <a:off x="7109842" y="4548400"/>
            <a:ext cx="6473016" cy="99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5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離開現場，飲啖水</a:t>
            </a:r>
            <a:endParaRPr dirty="0"/>
          </a:p>
        </p:txBody>
      </p:sp>
      <p:sp>
        <p:nvSpPr>
          <p:cNvPr id="635" name="Google Shape;635;p34"/>
          <p:cNvSpPr txBox="1"/>
          <p:nvPr/>
        </p:nvSpPr>
        <p:spPr>
          <a:xfrm>
            <a:off x="6951984" y="5674692"/>
            <a:ext cx="6473016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/>
              <a:t>3</a:t>
            </a:r>
            <a:r>
              <a:rPr lang="en-US" sz="5199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5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閉眼靜心</a:t>
            </a:r>
            <a:r>
              <a:rPr lang="en-US" sz="5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10分鐘</a:t>
            </a:r>
            <a:endParaRPr dirty="0"/>
          </a:p>
        </p:txBody>
      </p:sp>
      <p:sp>
        <p:nvSpPr>
          <p:cNvPr id="636" name="Google Shape;636;p34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35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5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7" name="Google Shape;647;p35"/>
          <p:cNvGrpSpPr/>
          <p:nvPr/>
        </p:nvGrpSpPr>
        <p:grpSpPr>
          <a:xfrm>
            <a:off x="3332031" y="3370628"/>
            <a:ext cx="1571308" cy="1571308"/>
            <a:chOff x="0" y="0"/>
            <a:chExt cx="812800" cy="812800"/>
          </a:xfrm>
        </p:grpSpPr>
        <p:sp>
          <p:nvSpPr>
            <p:cNvPr id="648" name="Google Shape;648;p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BE639"/>
            </a:solidFill>
            <a:ln>
              <a:noFill/>
            </a:ln>
          </p:spPr>
        </p:sp>
        <p:sp>
          <p:nvSpPr>
            <p:cNvPr id="649" name="Google Shape;649;p35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35"/>
          <p:cNvGrpSpPr/>
          <p:nvPr/>
        </p:nvGrpSpPr>
        <p:grpSpPr>
          <a:xfrm>
            <a:off x="10690542" y="3316153"/>
            <a:ext cx="1571308" cy="1571308"/>
            <a:chOff x="0" y="0"/>
            <a:chExt cx="812800" cy="812800"/>
          </a:xfrm>
        </p:grpSpPr>
        <p:sp>
          <p:nvSpPr>
            <p:cNvPr id="651" name="Google Shape;651;p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BE639"/>
            </a:solidFill>
            <a:ln>
              <a:noFill/>
            </a:ln>
          </p:spPr>
        </p:sp>
        <p:sp>
          <p:nvSpPr>
            <p:cNvPr id="652" name="Google Shape;652;p35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35"/>
          <p:cNvGrpSpPr/>
          <p:nvPr/>
        </p:nvGrpSpPr>
        <p:grpSpPr>
          <a:xfrm>
            <a:off x="888156" y="5140774"/>
            <a:ext cx="1571308" cy="1571308"/>
            <a:chOff x="0" y="0"/>
            <a:chExt cx="812800" cy="812800"/>
          </a:xfrm>
        </p:grpSpPr>
        <p:sp>
          <p:nvSpPr>
            <p:cNvPr id="654" name="Google Shape;654;p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BE639"/>
            </a:solidFill>
            <a:ln>
              <a:noFill/>
            </a:ln>
          </p:spPr>
        </p:sp>
        <p:sp>
          <p:nvSpPr>
            <p:cNvPr id="655" name="Google Shape;655;p35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7" name="Google Shape;657;p35"/>
          <p:cNvSpPr txBox="1"/>
          <p:nvPr/>
        </p:nvSpPr>
        <p:spPr>
          <a:xfrm>
            <a:off x="6951984" y="828675"/>
            <a:ext cx="4630415" cy="87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如果面對衝突...</a:t>
            </a:r>
            <a:endParaRPr/>
          </a:p>
        </p:txBody>
      </p:sp>
      <p:sp>
        <p:nvSpPr>
          <p:cNvPr id="658" name="Google Shape;658;p35"/>
          <p:cNvSpPr txBox="1"/>
          <p:nvPr/>
        </p:nvSpPr>
        <p:spPr>
          <a:xfrm>
            <a:off x="888156" y="3439193"/>
            <a:ext cx="2071949" cy="12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9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1.冷靜</a:t>
            </a:r>
            <a:endParaRPr dirty="0"/>
          </a:p>
        </p:txBody>
      </p:sp>
      <p:sp>
        <p:nvSpPr>
          <p:cNvPr id="659" name="Google Shape;659;p35"/>
          <p:cNvSpPr txBox="1"/>
          <p:nvPr/>
        </p:nvSpPr>
        <p:spPr>
          <a:xfrm>
            <a:off x="4910742" y="3456121"/>
            <a:ext cx="5644670" cy="12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9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2.表達感受及想法</a:t>
            </a:r>
            <a:endParaRPr sz="559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5"/>
          <p:cNvSpPr txBox="1"/>
          <p:nvPr/>
        </p:nvSpPr>
        <p:spPr>
          <a:xfrm>
            <a:off x="12288485" y="3428783"/>
            <a:ext cx="5151351" cy="120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9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5599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共識解決方案</a:t>
            </a:r>
            <a:endParaRPr sz="559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5"/>
          <p:cNvSpPr txBox="1"/>
          <p:nvPr/>
        </p:nvSpPr>
        <p:spPr>
          <a:xfrm>
            <a:off x="2762869" y="5182802"/>
            <a:ext cx="12612549" cy="241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9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5599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給予</a:t>
            </a:r>
            <a:r>
              <a:rPr lang="zh-TW" altLang="en-US" sz="5599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鼓勵</a:t>
            </a:r>
            <a:r>
              <a:rPr lang="en-US" altLang="zh-TW" sz="5599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5599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身體接觸</a:t>
            </a:r>
            <a:r>
              <a:rPr lang="en-US" sz="5599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5599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599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e.g. </a:t>
            </a:r>
            <a:r>
              <a:rPr lang="zh-TW" altLang="en-US" sz="5599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拍膊頭</a:t>
            </a:r>
            <a:endParaRPr dirty="0"/>
          </a:p>
        </p:txBody>
      </p:sp>
      <p:sp>
        <p:nvSpPr>
          <p:cNvPr id="662" name="Google Shape;662;p35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" grpId="0"/>
      <p:bldP spid="659" grpId="0"/>
      <p:bldP spid="660" grpId="0"/>
      <p:bldP spid="6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40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0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716597" y="6522898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40"/>
          <p:cNvSpPr txBox="1"/>
          <p:nvPr/>
        </p:nvSpPr>
        <p:spPr>
          <a:xfrm>
            <a:off x="1657375" y="828675"/>
            <a:ext cx="2609825" cy="86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總結：</a:t>
            </a:r>
            <a:endParaRPr/>
          </a:p>
        </p:txBody>
      </p:sp>
      <p:sp>
        <p:nvSpPr>
          <p:cNvPr id="746" name="Google Shape;746;p40"/>
          <p:cNvSpPr txBox="1"/>
          <p:nvPr/>
        </p:nvSpPr>
        <p:spPr>
          <a:xfrm>
            <a:off x="3332031" y="3843733"/>
            <a:ext cx="12052538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err="1">
                <a:solidFill>
                  <a:srgbClr val="14364D"/>
                </a:solidFill>
                <a:latin typeface="Calibri"/>
                <a:ea typeface="Calibri"/>
                <a:cs typeface="Calibri"/>
                <a:sym typeface="Calibri"/>
              </a:rPr>
              <a:t>一件事非單一面向，</a:t>
            </a:r>
            <a:r>
              <a:rPr lang="en-US" sz="5000" b="1" dirty="0" err="1" smtClean="0">
                <a:solidFill>
                  <a:srgbClr val="14364D"/>
                </a:solidFill>
                <a:latin typeface="Calibri"/>
                <a:ea typeface="Calibri"/>
                <a:cs typeface="Calibri"/>
                <a:sym typeface="Calibri"/>
              </a:rPr>
              <a:t>取決你用什麼心態和方式去看待及解決</a:t>
            </a:r>
            <a:r>
              <a:rPr lang="zh-TW" altLang="en-US" sz="5000" b="1" dirty="0" smtClean="0">
                <a:solidFill>
                  <a:srgbClr val="14364D"/>
                </a:solidFill>
                <a:latin typeface="Calibri"/>
                <a:ea typeface="Calibri"/>
                <a:cs typeface="Calibri"/>
                <a:sym typeface="Calibri"/>
              </a:rPr>
              <a:t>，並成為兒女的榜樣</a:t>
            </a:r>
            <a:endParaRPr b="1" dirty="0"/>
          </a:p>
        </p:txBody>
      </p:sp>
      <p:sp>
        <p:nvSpPr>
          <p:cNvPr id="747" name="Google Shape;747;p40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41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41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41"/>
          <p:cNvSpPr txBox="1"/>
          <p:nvPr/>
        </p:nvSpPr>
        <p:spPr>
          <a:xfrm>
            <a:off x="-1582016" y="2928236"/>
            <a:ext cx="12052538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14364D"/>
                </a:solidFill>
                <a:latin typeface="Calibri"/>
                <a:ea typeface="Calibri"/>
                <a:cs typeface="Calibri"/>
                <a:sym typeface="Calibri"/>
              </a:rPr>
              <a:t>多聆聽</a:t>
            </a:r>
            <a:endParaRPr/>
          </a:p>
        </p:txBody>
      </p:sp>
      <p:sp>
        <p:nvSpPr>
          <p:cNvPr id="759" name="Google Shape;759;p41"/>
          <p:cNvSpPr txBox="1"/>
          <p:nvPr/>
        </p:nvSpPr>
        <p:spPr>
          <a:xfrm>
            <a:off x="-1582016" y="3982336"/>
            <a:ext cx="12052538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14364D"/>
                </a:solidFill>
                <a:latin typeface="Calibri"/>
                <a:ea typeface="Calibri"/>
                <a:cs typeface="Calibri"/>
                <a:sym typeface="Calibri"/>
              </a:rPr>
              <a:t>多溝通</a:t>
            </a:r>
            <a:endParaRPr/>
          </a:p>
        </p:txBody>
      </p:sp>
      <p:grpSp>
        <p:nvGrpSpPr>
          <p:cNvPr id="760" name="Google Shape;760;p41"/>
          <p:cNvGrpSpPr/>
          <p:nvPr/>
        </p:nvGrpSpPr>
        <p:grpSpPr>
          <a:xfrm>
            <a:off x="6569298" y="3665153"/>
            <a:ext cx="1571308" cy="1571308"/>
            <a:chOff x="0" y="0"/>
            <a:chExt cx="812800" cy="812800"/>
          </a:xfrm>
        </p:grpSpPr>
        <p:sp>
          <p:nvSpPr>
            <p:cNvPr id="761" name="Google Shape;761;p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BE639"/>
            </a:solidFill>
            <a:ln>
              <a:noFill/>
            </a:ln>
          </p:spPr>
        </p:sp>
        <p:sp>
          <p:nvSpPr>
            <p:cNvPr id="762" name="Google Shape;762;p41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4" name="Google Shape;764;p41"/>
          <p:cNvSpPr txBox="1"/>
          <p:nvPr/>
        </p:nvSpPr>
        <p:spPr>
          <a:xfrm>
            <a:off x="1143000" y="850264"/>
            <a:ext cx="2609825" cy="86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總結：</a:t>
            </a:r>
            <a:endParaRPr/>
          </a:p>
        </p:txBody>
      </p:sp>
      <p:sp>
        <p:nvSpPr>
          <p:cNvPr id="765" name="Google Shape;765;p41"/>
          <p:cNvSpPr txBox="1"/>
          <p:nvPr/>
        </p:nvSpPr>
        <p:spPr>
          <a:xfrm>
            <a:off x="-1582016" y="1900215"/>
            <a:ext cx="12052538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14364D"/>
                </a:solidFill>
                <a:latin typeface="Calibri"/>
                <a:ea typeface="Calibri"/>
                <a:cs typeface="Calibri"/>
                <a:sym typeface="Calibri"/>
              </a:rPr>
              <a:t>多欣賞</a:t>
            </a:r>
            <a:endParaRPr/>
          </a:p>
        </p:txBody>
      </p:sp>
      <p:sp>
        <p:nvSpPr>
          <p:cNvPr id="766" name="Google Shape;766;p41"/>
          <p:cNvSpPr txBox="1"/>
          <p:nvPr/>
        </p:nvSpPr>
        <p:spPr>
          <a:xfrm>
            <a:off x="-1582016" y="5036436"/>
            <a:ext cx="12052538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14364D"/>
                </a:solidFill>
                <a:latin typeface="Calibri"/>
                <a:ea typeface="Calibri"/>
                <a:cs typeface="Calibri"/>
                <a:sym typeface="Calibri"/>
              </a:rPr>
              <a:t>多表達</a:t>
            </a:r>
            <a:endParaRPr/>
          </a:p>
        </p:txBody>
      </p:sp>
      <p:sp>
        <p:nvSpPr>
          <p:cNvPr id="767" name="Google Shape;767;p41"/>
          <p:cNvSpPr txBox="1"/>
          <p:nvPr/>
        </p:nvSpPr>
        <p:spPr>
          <a:xfrm>
            <a:off x="-1582016" y="6090536"/>
            <a:ext cx="12052538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14364D"/>
                </a:solidFill>
                <a:latin typeface="Calibri"/>
                <a:ea typeface="Calibri"/>
                <a:cs typeface="Calibri"/>
                <a:sym typeface="Calibri"/>
              </a:rPr>
              <a:t>多理解</a:t>
            </a:r>
            <a:endParaRPr/>
          </a:p>
        </p:txBody>
      </p:sp>
      <p:sp>
        <p:nvSpPr>
          <p:cNvPr id="768" name="Google Shape;768;p41"/>
          <p:cNvSpPr txBox="1"/>
          <p:nvPr/>
        </p:nvSpPr>
        <p:spPr>
          <a:xfrm>
            <a:off x="6274194" y="2505961"/>
            <a:ext cx="12052538" cy="2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14364D"/>
                </a:solidFill>
                <a:latin typeface="Calibri"/>
                <a:ea typeface="Calibri"/>
                <a:cs typeface="Calibri"/>
                <a:sym typeface="Calibri"/>
              </a:rPr>
              <a:t>魅力：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14364D"/>
                </a:solidFill>
                <a:latin typeface="Calibri"/>
                <a:ea typeface="Calibri"/>
                <a:cs typeface="Calibri"/>
                <a:sym typeface="Calibri"/>
              </a:rPr>
              <a:t>家庭互相信任、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14364D"/>
                </a:solidFill>
                <a:latin typeface="Calibri"/>
                <a:ea typeface="Calibri"/>
                <a:cs typeface="Calibri"/>
                <a:sym typeface="Calibri"/>
              </a:rPr>
              <a:t>尊重、感到被愛、被接納</a:t>
            </a:r>
            <a:endParaRPr sz="5000">
              <a:solidFill>
                <a:srgbClr val="1436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41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42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42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42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38" y="0"/>
            <a:ext cx="727192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6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5433490" y="2260543"/>
            <a:ext cx="9481841" cy="514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373231" marR="0" lvl="1" indent="-686615" algn="just" rtl="0">
              <a:lnSpc>
                <a:spcPct val="221006"/>
              </a:lnSpc>
              <a:spcBef>
                <a:spcPts val="0"/>
              </a:spcBef>
              <a:spcAft>
                <a:spcPts val="0"/>
              </a:spcAft>
              <a:buClr>
                <a:srgbClr val="52547F"/>
              </a:buClr>
              <a:buSzPts val="6360"/>
              <a:buFont typeface="Arial"/>
              <a:buChar char="•"/>
            </a:pPr>
            <a:r>
              <a:rPr lang="en-US" sz="6360" b="0" i="0" u="none" strike="noStrike" cap="none">
                <a:solidFill>
                  <a:srgbClr val="52547F"/>
                </a:solidFill>
                <a:latin typeface="Calibri"/>
                <a:ea typeface="Calibri"/>
                <a:cs typeface="Calibri"/>
                <a:sym typeface="Calibri"/>
              </a:rPr>
              <a:t>認識管教模式</a:t>
            </a:r>
            <a:endParaRPr/>
          </a:p>
          <a:p>
            <a:pPr marL="1373231" marR="0" lvl="1" indent="-686615" algn="just" rtl="0">
              <a:lnSpc>
                <a:spcPct val="221006"/>
              </a:lnSpc>
              <a:spcBef>
                <a:spcPts val="0"/>
              </a:spcBef>
              <a:spcAft>
                <a:spcPts val="0"/>
              </a:spcAft>
              <a:buClr>
                <a:srgbClr val="52547F"/>
              </a:buClr>
              <a:buSzPts val="6360"/>
              <a:buFont typeface="Arial"/>
              <a:buChar char="•"/>
            </a:pPr>
            <a:r>
              <a:rPr lang="en-US" sz="6360" b="0" i="0" u="none" strike="noStrike" cap="none">
                <a:solidFill>
                  <a:srgbClr val="52547F"/>
                </a:solidFill>
                <a:latin typeface="Calibri"/>
                <a:ea typeface="Calibri"/>
                <a:cs typeface="Calibri"/>
                <a:sym typeface="Calibri"/>
              </a:rPr>
              <a:t>正向溝通的技巧</a:t>
            </a:r>
            <a:endParaRPr/>
          </a:p>
          <a:p>
            <a:pPr marL="1373231" marR="0" lvl="1" indent="-686615" algn="just" rtl="0">
              <a:lnSpc>
                <a:spcPct val="221006"/>
              </a:lnSpc>
              <a:spcBef>
                <a:spcPts val="0"/>
              </a:spcBef>
              <a:spcAft>
                <a:spcPts val="0"/>
              </a:spcAft>
              <a:buClr>
                <a:srgbClr val="52547F"/>
              </a:buClr>
              <a:buSzPts val="6360"/>
              <a:buFont typeface="Arial"/>
              <a:buChar char="•"/>
            </a:pPr>
            <a:r>
              <a:rPr lang="en-US" sz="6360" b="0" i="0" u="none" strike="noStrike" cap="none">
                <a:solidFill>
                  <a:srgbClr val="52547F"/>
                </a:solidFill>
                <a:latin typeface="Calibri"/>
                <a:ea typeface="Calibri"/>
                <a:cs typeface="Calibri"/>
                <a:sym typeface="Calibri"/>
              </a:rPr>
              <a:t>處理關係衝突的方法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4787783" y="848276"/>
            <a:ext cx="8712433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41726"/>
                </a:solidFill>
                <a:latin typeface="Calibri"/>
                <a:ea typeface="Calibri"/>
                <a:cs typeface="Calibri"/>
                <a:sym typeface="Calibri"/>
              </a:rPr>
              <a:t>正向管教的魅力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308" y="9299360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42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42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42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46" y="0"/>
            <a:ext cx="7260776" cy="103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42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42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42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11" y="-161666"/>
            <a:ext cx="7385900" cy="104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6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3394770" y="885266"/>
            <a:ext cx="11498461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正向管教 Positive Discipline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4338327" y="2557498"/>
            <a:ext cx="6801892" cy="87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39" marR="0" lvl="1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5199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發展個人的自尊感</a:t>
            </a:r>
            <a:endParaRPr sz="5199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4977059" y="3655584"/>
            <a:ext cx="8738941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5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發現自己有解決問題的能力</a:t>
            </a:r>
            <a:endParaRPr dirty="0"/>
          </a:p>
        </p:txBody>
      </p:sp>
      <p:sp>
        <p:nvSpPr>
          <p:cNvPr id="170" name="Google Shape;170;p7"/>
          <p:cNvSpPr txBox="1"/>
          <p:nvPr/>
        </p:nvSpPr>
        <p:spPr>
          <a:xfrm>
            <a:off x="4417500" y="4702327"/>
            <a:ext cx="8588816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5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建立良好的自我控制力</a:t>
            </a:r>
            <a:endParaRPr dirty="0"/>
          </a:p>
        </p:txBody>
      </p:sp>
      <p:sp>
        <p:nvSpPr>
          <p:cNvPr id="171" name="Google Shape;171;p7"/>
          <p:cNvSpPr txBox="1"/>
          <p:nvPr/>
        </p:nvSpPr>
        <p:spPr>
          <a:xfrm>
            <a:off x="4997495" y="5887267"/>
            <a:ext cx="9414544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519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與別人建立健康及和諧的關係</a:t>
            </a:r>
            <a:r>
              <a:rPr lang="en-US" sz="51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72" name="Google Shape;172;p7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6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32151" y="9515381"/>
            <a:ext cx="3666966" cy="104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1028700" y="745314"/>
            <a:ext cx="9639300" cy="107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中學</a:t>
            </a:r>
            <a:r>
              <a:rPr lang="en-US" sz="6999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生社會心理發展</a:t>
            </a:r>
            <a:endParaRPr sz="699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8229600" y="9815808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973544" y="2593074"/>
            <a:ext cx="59421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B050"/>
                </a:solidFill>
              </a:rPr>
              <a:t>青年期</a:t>
            </a:r>
            <a:r>
              <a:rPr lang="en-US" altLang="zh-TW" sz="4400" dirty="0" smtClean="0">
                <a:solidFill>
                  <a:srgbClr val="00B050"/>
                </a:solidFill>
              </a:rPr>
              <a:t>:</a:t>
            </a:r>
          </a:p>
          <a:p>
            <a:endParaRPr lang="en-US" altLang="zh-TW" sz="4400" dirty="0">
              <a:solidFill>
                <a:srgbClr val="00B050"/>
              </a:solidFill>
            </a:endParaRPr>
          </a:p>
          <a:p>
            <a:r>
              <a:rPr lang="en-US" altLang="zh-TW" sz="4400" dirty="0" smtClean="0">
                <a:solidFill>
                  <a:srgbClr val="00B050"/>
                </a:solidFill>
              </a:rPr>
              <a:t>13 -18</a:t>
            </a:r>
            <a:r>
              <a:rPr lang="zh-TW" altLang="en-US" sz="4400" dirty="0" smtClean="0">
                <a:solidFill>
                  <a:srgbClr val="00B050"/>
                </a:solidFill>
              </a:rPr>
              <a:t>歲</a:t>
            </a:r>
            <a:endParaRPr lang="en-US" altLang="zh-TW" sz="4400" dirty="0" smtClean="0">
              <a:solidFill>
                <a:srgbClr val="00B050"/>
              </a:solidFill>
            </a:endParaRPr>
          </a:p>
          <a:p>
            <a:endParaRPr lang="en-US" altLang="zh-TW" sz="4400" dirty="0">
              <a:solidFill>
                <a:srgbClr val="00B050"/>
              </a:solidFill>
            </a:endParaRPr>
          </a:p>
          <a:p>
            <a:r>
              <a:rPr lang="zh-TW" altLang="en-US" sz="4400" dirty="0" smtClean="0">
                <a:solidFill>
                  <a:srgbClr val="00B050"/>
                </a:solidFill>
              </a:rPr>
              <a:t>身分認同 </a:t>
            </a:r>
            <a:r>
              <a:rPr lang="en-US" altLang="zh-TW" sz="4400" dirty="0" smtClean="0">
                <a:solidFill>
                  <a:srgbClr val="00B050"/>
                </a:solidFill>
              </a:rPr>
              <a:t>VS </a:t>
            </a:r>
            <a:r>
              <a:rPr lang="zh-TW" altLang="en-US" sz="4400" dirty="0" smtClean="0">
                <a:solidFill>
                  <a:srgbClr val="00B050"/>
                </a:solidFill>
              </a:rPr>
              <a:t>角色混淆</a:t>
            </a:r>
            <a:endParaRPr lang="en-US" altLang="zh-TW" sz="4400" dirty="0" smtClean="0">
              <a:solidFill>
                <a:srgbClr val="00B050"/>
              </a:solidFill>
            </a:endParaRPr>
          </a:p>
          <a:p>
            <a:endParaRPr lang="zh-TW" altLang="en-US" sz="3200" dirty="0">
              <a:solidFill>
                <a:srgbClr val="00B050"/>
              </a:solidFill>
            </a:endParaRPr>
          </a:p>
        </p:txBody>
      </p:sp>
      <p:pic>
        <p:nvPicPr>
          <p:cNvPr id="14" name="Google Shape;9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2072104" y="6522898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8229600" y="9815808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6919415" y="3430962"/>
            <a:ext cx="2620370" cy="2620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青少年面對的</a:t>
            </a:r>
            <a:r>
              <a:rPr lang="zh-TW" altLang="en-US" sz="36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壓力</a:t>
            </a:r>
            <a:endParaRPr lang="zh-TW" altLang="en-US" sz="3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4855655" y="5791490"/>
            <a:ext cx="1565231" cy="154955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個人</a:t>
            </a:r>
            <a:endParaRPr lang="zh-TW" altLang="en-US"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4745057" y="1810833"/>
            <a:ext cx="1565231" cy="154955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學業</a:t>
            </a:r>
            <a:endParaRPr lang="zh-TW" altLang="en-US"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10041776" y="1799345"/>
            <a:ext cx="1565231" cy="154955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社會環境</a:t>
            </a:r>
            <a:endParaRPr lang="zh-TW" altLang="en-US"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9920434" y="5702673"/>
            <a:ext cx="1565231" cy="154955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人際</a:t>
            </a:r>
            <a:endParaRPr lang="zh-TW" altLang="en-US"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向右箭號 5"/>
          <p:cNvSpPr/>
          <p:nvPr/>
        </p:nvSpPr>
        <p:spPr>
          <a:xfrm rot="11219454">
            <a:off x="3791542" y="1686111"/>
            <a:ext cx="651642" cy="56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68316" y="1140188"/>
            <a:ext cx="438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３３４ 學制、</a:t>
            </a:r>
            <a:r>
              <a:rPr lang="zh-TW" altLang="en-US" sz="2400" dirty="0"/>
              <a:t>一般考試及</a:t>
            </a:r>
            <a:r>
              <a:rPr lang="zh-TW" altLang="en-US" sz="2400" dirty="0" smtClean="0"/>
              <a:t>功課</a:t>
            </a:r>
            <a:endParaRPr lang="zh-TW" altLang="en-US" sz="2400" dirty="0"/>
          </a:p>
        </p:txBody>
      </p:sp>
      <p:sp>
        <p:nvSpPr>
          <p:cNvPr id="29" name="向右箭號 28"/>
          <p:cNvSpPr/>
          <p:nvPr/>
        </p:nvSpPr>
        <p:spPr>
          <a:xfrm rot="11577308">
            <a:off x="3837130" y="5951317"/>
            <a:ext cx="651642" cy="56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1031519" y="582049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自我形象、抗逆力</a:t>
            </a:r>
            <a:endParaRPr lang="zh-TW" altLang="en-US" sz="2400" dirty="0"/>
          </a:p>
        </p:txBody>
      </p:sp>
      <p:sp>
        <p:nvSpPr>
          <p:cNvPr id="31" name="向右箭號 30"/>
          <p:cNvSpPr/>
          <p:nvPr/>
        </p:nvSpPr>
        <p:spPr>
          <a:xfrm rot="19970953">
            <a:off x="11871104" y="1686111"/>
            <a:ext cx="651642" cy="56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12615233" y="1186881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競爭的風氣、傳媒、網絡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2422569" y="583363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朋輩、家庭、感情</a:t>
            </a:r>
            <a:endParaRPr lang="zh-TW" altLang="en-US" sz="2400" dirty="0"/>
          </a:p>
        </p:txBody>
      </p:sp>
      <p:sp>
        <p:nvSpPr>
          <p:cNvPr id="34" name="向右箭號 33"/>
          <p:cNvSpPr/>
          <p:nvPr/>
        </p:nvSpPr>
        <p:spPr>
          <a:xfrm rot="19970953">
            <a:off x="11654251" y="5951318"/>
            <a:ext cx="651642" cy="56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4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6" grpId="0" animBg="1"/>
      <p:bldP spid="7" grpId="0"/>
      <p:bldP spid="29" grpId="0" animBg="1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6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1331486" y="3279425"/>
            <a:ext cx="16445991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哪一種管教模式更能</a:t>
            </a:r>
            <a:r>
              <a:rPr lang="zh-TW" altLang="en-US" sz="6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協助青少年面對壓力及</a:t>
            </a:r>
            <a:r>
              <a:rPr lang="en-US" altLang="zh-TW" sz="6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altLang="zh-TW" sz="6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altLang="en-US" sz="6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建立健康的自我認識</a:t>
            </a:r>
            <a:r>
              <a:rPr lang="en-US" sz="6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 dirty="0"/>
          </a:p>
        </p:txBody>
      </p:sp>
      <p:sp>
        <p:nvSpPr>
          <p:cNvPr id="201" name="Google Shape;201;p9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6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0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2423573" y="158468"/>
            <a:ext cx="13440853" cy="99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四大管教模式 (Baumrind's Parenting Style)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2006221" y="2142595"/>
            <a:ext cx="171142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TW" altLang="en-US" sz="5400" dirty="0" smtClean="0">
                <a:solidFill>
                  <a:srgbClr val="00B050"/>
                </a:solidFill>
              </a:rPr>
              <a:t>恩威並重 </a:t>
            </a:r>
            <a:r>
              <a:rPr lang="en-US" altLang="zh-TW" sz="4800" dirty="0">
                <a:solidFill>
                  <a:srgbClr val="00B050"/>
                </a:solidFill>
              </a:rPr>
              <a:t>(</a:t>
            </a:r>
            <a:r>
              <a:rPr lang="zh-TW" altLang="en-US" sz="4800" dirty="0">
                <a:solidFill>
                  <a:srgbClr val="00B050"/>
                </a:solidFill>
              </a:rPr>
              <a:t>高關心、高溝通、高要求、高控制</a:t>
            </a:r>
            <a:r>
              <a:rPr lang="en-US" altLang="zh-TW" sz="4800" dirty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AutoNum type="arabicPeriod"/>
            </a:pPr>
            <a:r>
              <a:rPr lang="zh-TW" altLang="en-US" sz="5400" dirty="0" smtClean="0"/>
              <a:t>獨裁型    </a:t>
            </a:r>
            <a:r>
              <a:rPr lang="en-US" altLang="zh-TW" sz="4800" dirty="0" smtClean="0"/>
              <a:t>(</a:t>
            </a:r>
            <a:r>
              <a:rPr lang="zh-TW" altLang="en-US" sz="4800" dirty="0" smtClean="0"/>
              <a:t>高</a:t>
            </a:r>
            <a:r>
              <a:rPr lang="zh-TW" altLang="en-US" sz="4800" dirty="0"/>
              <a:t>要求、高</a:t>
            </a:r>
            <a:r>
              <a:rPr lang="zh-TW" altLang="en-US" sz="4800" dirty="0" smtClean="0"/>
              <a:t>控制、低溝通、低關心</a:t>
            </a:r>
            <a:r>
              <a:rPr lang="en-US" altLang="zh-TW" sz="48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AutoNum type="arabicPeriod"/>
            </a:pPr>
            <a:r>
              <a:rPr lang="zh-TW" altLang="en-US" sz="5400" dirty="0" smtClean="0"/>
              <a:t>放緃型    </a:t>
            </a:r>
            <a:r>
              <a:rPr lang="en-US" altLang="zh-TW" sz="4800" dirty="0" smtClean="0"/>
              <a:t>(</a:t>
            </a:r>
            <a:r>
              <a:rPr lang="zh-TW" altLang="en-US" sz="4800" dirty="0"/>
              <a:t>低</a:t>
            </a:r>
            <a:r>
              <a:rPr lang="zh-TW" altLang="en-US" sz="4800" dirty="0" smtClean="0"/>
              <a:t>要求、</a:t>
            </a:r>
            <a:r>
              <a:rPr lang="zh-TW" altLang="en-US" sz="4800" dirty="0"/>
              <a:t>低</a:t>
            </a:r>
            <a:r>
              <a:rPr lang="zh-TW" altLang="en-US" sz="4800" dirty="0" smtClean="0"/>
              <a:t>控制</a:t>
            </a:r>
            <a:r>
              <a:rPr lang="zh-TW" altLang="en-US" sz="4800" dirty="0"/>
              <a:t>、低溝通</a:t>
            </a:r>
            <a:r>
              <a:rPr lang="zh-TW" altLang="en-US" sz="4800" dirty="0" smtClean="0"/>
              <a:t>、高關心</a:t>
            </a:r>
            <a:r>
              <a:rPr lang="en-US" altLang="zh-TW" sz="4800" dirty="0"/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AutoNum type="arabicPeriod"/>
            </a:pPr>
            <a:r>
              <a:rPr lang="zh-TW" altLang="en-US" sz="5400" dirty="0" smtClean="0"/>
              <a:t>忽略型    </a:t>
            </a:r>
            <a:r>
              <a:rPr lang="en-US" altLang="zh-TW" sz="4800" dirty="0" smtClean="0"/>
              <a:t>(</a:t>
            </a:r>
            <a:r>
              <a:rPr lang="zh-TW" altLang="en-US" sz="4800" dirty="0"/>
              <a:t>低要求、低控制、低溝通</a:t>
            </a:r>
            <a:r>
              <a:rPr lang="zh-TW" altLang="en-US" sz="4800" dirty="0" smtClean="0"/>
              <a:t>、</a:t>
            </a:r>
            <a:r>
              <a:rPr lang="zh-TW" altLang="en-US" sz="4800" dirty="0"/>
              <a:t>低</a:t>
            </a:r>
            <a:r>
              <a:rPr lang="zh-TW" altLang="en-US" sz="4800" dirty="0" smtClean="0"/>
              <a:t>關心</a:t>
            </a:r>
            <a:r>
              <a:rPr lang="en-US" altLang="zh-TW" sz="4800" dirty="0" smtClean="0"/>
              <a:t>)</a:t>
            </a:r>
            <a:endParaRPr lang="en-US" altLang="zh-TW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8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/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412277" y="2337813"/>
            <a:ext cx="3636938" cy="363693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8"/>
          <p:cNvSpPr txBox="1"/>
          <p:nvPr/>
        </p:nvSpPr>
        <p:spPr>
          <a:xfrm>
            <a:off x="5401902" y="762000"/>
            <a:ext cx="7704497" cy="117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如何實踐恩威並重?</a:t>
            </a:r>
            <a:endParaRPr/>
          </a:p>
        </p:txBody>
      </p:sp>
      <p:sp>
        <p:nvSpPr>
          <p:cNvPr id="336" name="Google Shape;336;p18"/>
          <p:cNvSpPr txBox="1"/>
          <p:nvPr/>
        </p:nvSpPr>
        <p:spPr>
          <a:xfrm>
            <a:off x="4477349" y="3671721"/>
            <a:ext cx="9333301" cy="301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首先，學識改變言語</a:t>
            </a:r>
            <a:r>
              <a:rPr lang="en-US" sz="699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，</a:t>
            </a:r>
            <a:endParaRPr dirty="0"/>
          </a:p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由</a:t>
            </a:r>
            <a:r>
              <a:rPr lang="en-US" sz="6999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正向溝通</a:t>
            </a:r>
            <a:r>
              <a:rPr lang="en-US" sz="699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開始</a:t>
            </a:r>
            <a:endParaRPr sz="699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8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9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5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7773" y="3398128"/>
            <a:ext cx="7315200" cy="170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6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 rot="-7440147">
            <a:off x="13306363" y="7128269"/>
            <a:ext cx="6453203" cy="690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9300" y="6967432"/>
            <a:ext cx="518177" cy="7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79840" y="9211841"/>
            <a:ext cx="359696" cy="60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6"/>
          <p:cNvPicPr preferRelativeResize="0"/>
          <p:nvPr/>
        </p:nvPicPr>
        <p:blipFill rotWithShape="1">
          <a:blip r:embed="rId7">
            <a:alphaModFix amt="30000"/>
          </a:blip>
          <a:srcRect/>
          <a:stretch/>
        </p:blipFill>
        <p:spPr>
          <a:xfrm rot="2392152">
            <a:off x="-1968164" y="6484799"/>
            <a:ext cx="9562453" cy="6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018" y="7720019"/>
            <a:ext cx="407207" cy="58381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6"/>
          <p:cNvSpPr txBox="1"/>
          <p:nvPr/>
        </p:nvSpPr>
        <p:spPr>
          <a:xfrm>
            <a:off x="12261850" y="9862420"/>
            <a:ext cx="12052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🖳 </a:t>
            </a:r>
            <a:r>
              <a:rPr lang="en-US" sz="2500" b="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 http://www.ucep.org.hk/</a:t>
            </a:r>
            <a:r>
              <a:rPr lang="en-US" sz="25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 ✆ 2349 3212</a:t>
            </a:r>
            <a:endParaRPr sz="25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20;p27"/>
          <p:cNvSpPr txBox="1"/>
          <p:nvPr/>
        </p:nvSpPr>
        <p:spPr>
          <a:xfrm>
            <a:off x="5811440" y="3659311"/>
            <a:ext cx="6450410" cy="112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正向溝通的小貼士</a:t>
            </a:r>
            <a:endParaRPr dirty="0"/>
          </a:p>
        </p:txBody>
      </p:sp>
      <p:pic>
        <p:nvPicPr>
          <p:cNvPr id="11" name="Google Shape;9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5621" y="9211841"/>
            <a:ext cx="3312776" cy="706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9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357</Words>
  <Application>Microsoft Office PowerPoint</Application>
  <PresentationFormat>自訂</PresentationFormat>
  <Paragraphs>124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Arial</vt:lpstr>
      <vt:lpstr>Cambria</vt:lpstr>
      <vt:lpstr>新細明體</vt:lpstr>
      <vt:lpstr>Calibri</vt:lpstr>
      <vt:lpstr>Cambria Math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Yan Lok, Joyce</dc:creator>
  <cp:lastModifiedBy>Wong Mui Fan</cp:lastModifiedBy>
  <cp:revision>56</cp:revision>
  <dcterms:created xsi:type="dcterms:W3CDTF">2006-08-16T00:00:00Z</dcterms:created>
  <dcterms:modified xsi:type="dcterms:W3CDTF">2023-01-16T02:48:19Z</dcterms:modified>
</cp:coreProperties>
</file>