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9" r:id="rId4"/>
    <p:sldId id="270" r:id="rId5"/>
    <p:sldId id="264" r:id="rId6"/>
    <p:sldId id="265" r:id="rId7"/>
    <p:sldId id="267" r:id="rId8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FF00"/>
    <a:srgbClr val="33CC33"/>
    <a:srgbClr val="009900"/>
    <a:srgbClr val="66FF33"/>
    <a:srgbClr val="006600"/>
    <a:srgbClr val="FF6600"/>
    <a:srgbClr val="CC6600"/>
    <a:srgbClr val="CCFF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3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fld id="{14510636-0BDD-4073-A266-3CB1D4F635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043697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fld id="{406DC793-5F98-4A46-991C-5B2DF5D16E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384503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D274005-2EF3-4073-8F80-09552113F1FE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頁首版面配置區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173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318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0EABC55-E28A-4DBA-AC73-BC2A77C95E48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22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頁首版面配置區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28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30C16-B755-4338-AC34-BE22B50DB8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268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B9CF6-9B74-42CB-8D28-560227DB18B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684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75759-DDC6-4908-96DB-67024ED756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725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3DD0E-8239-4EAE-9D32-C047AC0ED9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203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E840D-61AD-4286-9467-DCE76367DA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262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66A10-3825-4D3B-B25D-CF2232E333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36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5E218-52E6-4A86-AB55-9BD7EAC680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246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28331-573D-4C1E-B6E3-A70611B687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90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B8DEC-40F2-4EE6-96FF-B97959D910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517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AE01A-AA0A-4B9B-9C32-3AC2B83AB01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168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HK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826F1-0F35-4F7D-B5E6-D80CDC4495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792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522360-327B-4746-A495-E9AF51A442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848F999-4F8B-49C0-BEA3-537C4FC7CFCA}" type="slidenum">
              <a:rPr lang="en-US" altLang="zh-TW"/>
              <a:pPr/>
              <a:t>1</a:t>
            </a:fld>
            <a:endParaRPr lang="en-US" altLang="zh-TW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" y="-7350"/>
            <a:ext cx="9142413" cy="1296000"/>
          </a:xfrm>
          <a:solidFill>
            <a:srgbClr val="FF66FF"/>
          </a:solidFill>
        </p:spPr>
        <p:txBody>
          <a:bodyPr anchor="ctr"/>
          <a:lstStyle/>
          <a:p>
            <a:pPr eaLnBrk="1" hangingPunct="1"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 生 資 助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447434"/>
            <a:ext cx="3663950" cy="2447925"/>
          </a:xfrm>
        </p:spPr>
        <p:txBody>
          <a:bodyPr/>
          <a:lstStyle/>
          <a:p>
            <a:pPr marL="544513" indent="-544513" algn="l" eaLnBrk="1" hangingPunct="1">
              <a:tabLst>
                <a:tab pos="542925" algn="l"/>
              </a:tabLst>
              <a:defRPr/>
            </a:pPr>
            <a:r>
              <a:rPr lang="en-US" altLang="zh-TW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1.	</a:t>
            </a:r>
            <a:r>
              <a:rPr lang="zh-TW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學校書簿津貼</a:t>
            </a:r>
          </a:p>
          <a:p>
            <a:pPr marL="544513" indent="-544513" algn="l" eaLnBrk="1" hangingPunct="1">
              <a:tabLst>
                <a:tab pos="542925" algn="l"/>
              </a:tabLst>
              <a:defRPr/>
            </a:pPr>
            <a:r>
              <a:rPr lang="en-US" altLang="zh-TW" sz="3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2.	</a:t>
            </a:r>
            <a:r>
              <a:rPr lang="zh-TW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學生車船津貼</a:t>
            </a:r>
          </a:p>
          <a:p>
            <a:pPr marL="544513" indent="-544513" algn="l" eaLnBrk="1" hangingPunct="1">
              <a:tabLst>
                <a:tab pos="542925" algn="l"/>
              </a:tabLst>
              <a:defRPr/>
            </a:pPr>
            <a:r>
              <a:rPr lang="en-US" altLang="zh-TW" sz="3200" b="1" dirty="0" smtClean="0">
                <a:solidFill>
                  <a:srgbClr val="00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3.	</a:t>
            </a:r>
            <a:r>
              <a:rPr lang="zh-TW" altLang="en-US" sz="3200" b="1" dirty="0" smtClean="0">
                <a:solidFill>
                  <a:srgbClr val="00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上網費津貼</a:t>
            </a:r>
          </a:p>
          <a:p>
            <a:pPr marL="544513" indent="-544513" algn="l" eaLnBrk="1" hangingPunct="1">
              <a:tabLst>
                <a:tab pos="542925" algn="l"/>
              </a:tabLst>
              <a:defRPr/>
            </a:pPr>
            <a:r>
              <a:rPr lang="en-US" altLang="zh-TW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4.	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考試費減免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130550" y="6182696"/>
            <a:ext cx="2808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dirty="0" smtClean="0">
                <a:ea typeface="標楷體" panose="03000509000000000000" pitchFamily="65" charset="-120"/>
              </a:rPr>
              <a:t>2019</a:t>
            </a:r>
            <a:r>
              <a:rPr lang="zh-TW" altLang="en-US" dirty="0" smtClean="0">
                <a:ea typeface="標楷體" panose="03000509000000000000" pitchFamily="65" charset="-120"/>
              </a:rPr>
              <a:t>年 </a:t>
            </a:r>
            <a:r>
              <a:rPr lang="en-US" altLang="zh-TW" dirty="0">
                <a:ea typeface="標楷體" panose="03000509000000000000" pitchFamily="65" charset="-120"/>
              </a:rPr>
              <a:t>7</a:t>
            </a:r>
            <a:r>
              <a:rPr lang="zh-TW" altLang="en-US" dirty="0">
                <a:ea typeface="標楷體" panose="03000509000000000000" pitchFamily="65" charset="-120"/>
              </a:rPr>
              <a:t>月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85800" y="1788993"/>
            <a:ext cx="8001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dist" eaLnBrk="1" hangingPunct="1">
              <a:spcBef>
                <a:spcPts val="0"/>
              </a:spcBef>
            </a:pP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政府「</a:t>
            </a:r>
            <a:r>
              <a:rPr lang="zh-TW" altLang="zh-HK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在職</a:t>
            </a:r>
            <a:r>
              <a:rPr lang="zh-TW" altLang="zh-HK" sz="3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家庭及學生資助事務</a:t>
            </a:r>
            <a:r>
              <a:rPr lang="zh-TW" altLang="zh-HK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處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」轄</a:t>
            </a: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下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的</a:t>
            </a:r>
            <a:endParaRPr lang="en-US" altLang="zh-TW" sz="3200" b="1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dist" eaLnBrk="1" hangingPunct="1">
              <a:spcBef>
                <a:spcPts val="0"/>
              </a:spcBef>
            </a:pPr>
            <a:r>
              <a:rPr lang="zh-TW" altLang="en-US" sz="3200" b="1" u="sng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學生資助處</a:t>
            </a: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（</a:t>
            </a:r>
            <a:r>
              <a:rPr lang="en-US" altLang="zh-TW" sz="3200" b="1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SFO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為經濟有需要</a:t>
            </a:r>
            <a:r>
              <a:rPr lang="zh-TW" altLang="en-US" sz="3200" b="1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的</a:t>
            </a:r>
            <a:endParaRPr lang="en-US" altLang="zh-TW" sz="3200" b="1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</a:pPr>
            <a:r>
              <a:rPr lang="zh-TW" altLang="en-US" sz="3200" b="1" spc="5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中學生提供</a:t>
            </a:r>
            <a:r>
              <a:rPr lang="zh-TW" altLang="en-US" sz="3200" b="1" spc="500" dirty="0">
                <a:latin typeface="Times New Roman" panose="02020603050405020304" pitchFamily="18" charset="0"/>
                <a:ea typeface="標楷體" panose="03000509000000000000" pitchFamily="65" charset="-120"/>
              </a:rPr>
              <a:t>以下各項資助： 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887787" y="3447434"/>
            <a:ext cx="41021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44513" indent="-544513" algn="ctr">
              <a:spcBef>
                <a:spcPct val="20000"/>
              </a:spcBef>
              <a:tabLst>
                <a:tab pos="5429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974850" algn="ctr">
              <a:spcBef>
                <a:spcPct val="20000"/>
              </a:spcBef>
              <a:tabLst>
                <a:tab pos="5429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2154238" algn="ctr">
              <a:spcBef>
                <a:spcPct val="20000"/>
              </a:spcBef>
              <a:tabLst>
                <a:tab pos="5429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333625" algn="ctr">
              <a:spcBef>
                <a:spcPct val="20000"/>
              </a:spcBef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513013" algn="ctr">
              <a:spcBef>
                <a:spcPct val="20000"/>
              </a:spcBef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970213" algn="ctr" fontAlgn="base">
              <a:spcBef>
                <a:spcPct val="20000"/>
              </a:spcBef>
              <a:spcAft>
                <a:spcPct val="0"/>
              </a:spcAft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427413" algn="ctr" fontAlgn="base">
              <a:spcBef>
                <a:spcPct val="20000"/>
              </a:spcBef>
              <a:spcAft>
                <a:spcPct val="0"/>
              </a:spcAft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884613" algn="ctr" fontAlgn="base">
              <a:spcBef>
                <a:spcPct val="20000"/>
              </a:spcBef>
              <a:spcAft>
                <a:spcPct val="0"/>
              </a:spcAft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341813" algn="ctr" fontAlgn="base">
              <a:spcBef>
                <a:spcPct val="20000"/>
              </a:spcBef>
              <a:spcAft>
                <a:spcPct val="0"/>
              </a:spcAft>
              <a:tabLst>
                <a:tab pos="5429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defRPr/>
            </a:pPr>
            <a:r>
              <a:rPr lang="zh-TW" altLang="en-US" b="1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（適合所有中學生）</a:t>
            </a:r>
          </a:p>
          <a:p>
            <a:pPr algn="l" eaLnBrk="1" hangingPunct="1">
              <a:defRPr/>
            </a:pPr>
            <a:r>
              <a:rPr lang="zh-TW" altLang="en-US" b="1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（適合所有中學生）</a:t>
            </a:r>
          </a:p>
          <a:p>
            <a:pPr algn="l" eaLnBrk="1" hangingPunct="1">
              <a:defRPr/>
            </a:pPr>
            <a:r>
              <a:rPr lang="zh-TW" altLang="en-US" b="1" dirty="0" smtClean="0">
                <a:solidFill>
                  <a:srgbClr val="009900"/>
                </a:solidFill>
                <a:ea typeface="標楷體" panose="03000509000000000000" pitchFamily="65" charset="-120"/>
              </a:rPr>
              <a:t>（適合所有中學生）</a:t>
            </a:r>
          </a:p>
          <a:p>
            <a:pPr algn="l" eaLnBrk="1" hangingPunct="1">
              <a:defRPr/>
            </a:pPr>
            <a:r>
              <a:rPr lang="zh-TW" altLang="en-US" b="1" dirty="0" smtClean="0"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ea typeface="標楷體" panose="03000509000000000000" pitchFamily="65" charset="-120"/>
              </a:rPr>
              <a:t>只</a:t>
            </a:r>
            <a:r>
              <a:rPr lang="zh-TW" altLang="en-US" b="1" dirty="0" smtClean="0">
                <a:ea typeface="標楷體" panose="03000509000000000000" pitchFamily="65" charset="-120"/>
              </a:rPr>
              <a:t>適合</a:t>
            </a:r>
            <a:r>
              <a:rPr lang="zh-TW" altLang="en-US" b="1" u="sng" dirty="0" smtClean="0">
                <a:ea typeface="標楷體" panose="03000509000000000000" pitchFamily="65" charset="-120"/>
              </a:rPr>
              <a:t>中六學生</a:t>
            </a:r>
            <a:r>
              <a:rPr lang="zh-TW" altLang="en-US" b="1" dirty="0" smtClean="0">
                <a:ea typeface="標楷體" panose="03000509000000000000" pitchFamily="65" charset="-120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  <p:bldP spid="2053" grpId="0"/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4613711-505D-49BF-8F97-5A69F522BA85}" type="slidenum">
              <a:rPr lang="en-US" altLang="zh-TW"/>
              <a:pPr/>
              <a:t>2</a:t>
            </a:fld>
            <a:endParaRPr lang="en-US" altLang="zh-TW"/>
          </a:p>
        </p:txBody>
      </p: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2497808" y="1556792"/>
            <a:ext cx="4824065" cy="1731962"/>
            <a:chOff x="1474" y="1863"/>
            <a:chExt cx="3175" cy="1091"/>
          </a:xfrm>
        </p:grpSpPr>
        <p:sp>
          <p:nvSpPr>
            <p:cNvPr id="6153" name="AutoShape 8"/>
            <p:cNvSpPr>
              <a:spLocks noChangeArrowheads="1"/>
            </p:cNvSpPr>
            <p:nvPr/>
          </p:nvSpPr>
          <p:spPr bwMode="auto">
            <a:xfrm rot="16200000">
              <a:off x="2574" y="879"/>
              <a:ext cx="975" cy="3175"/>
            </a:xfrm>
            <a:prstGeom prst="downArrow">
              <a:avLst>
                <a:gd name="adj1" fmla="val 40926"/>
                <a:gd name="adj2" fmla="val 53989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HK" altLang="en-US"/>
            </a:p>
          </p:txBody>
        </p:sp>
        <p:sp>
          <p:nvSpPr>
            <p:cNvPr id="6154" name="Text Box 9"/>
            <p:cNvSpPr txBox="1">
              <a:spLocks noChangeArrowheads="1"/>
            </p:cNvSpPr>
            <p:nvPr/>
          </p:nvSpPr>
          <p:spPr bwMode="auto">
            <a:xfrm>
              <a:off x="2210" y="1863"/>
              <a:ext cx="12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zh-TW" altLang="en-US" sz="3600" dirty="0" smtClean="0">
                  <a:ea typeface="標楷體" panose="03000509000000000000" pitchFamily="65" charset="-120"/>
                </a:rPr>
                <a:t>暑假內</a:t>
              </a:r>
              <a:endParaRPr lang="zh-TW" altLang="en-US" sz="360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"/>
            <a:ext cx="9144000" cy="1296000"/>
          </a:xfrm>
          <a:solidFill>
            <a:srgbClr val="FF66FF"/>
          </a:solidFill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工作流程（</a:t>
            </a:r>
            <a:r>
              <a:rPr lang="zh-TW" altLang="en-US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ea typeface="標楷體" panose="03000509000000000000" pitchFamily="65" charset="-120"/>
              </a:rPr>
              <a:t>去</a:t>
            </a:r>
            <a:r>
              <a:rPr lang="zh-TW" altLang="en-US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年曾獲批津貼者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9520" y="2191503"/>
            <a:ext cx="23049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 b="1" dirty="0">
                <a:ea typeface="標楷體" panose="03000509000000000000" pitchFamily="65" charset="-120"/>
              </a:rPr>
              <a:t>學生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資助處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274234" y="1945727"/>
            <a:ext cx="18732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 b="1" dirty="0">
                <a:ea typeface="標楷體" panose="03000509000000000000" pitchFamily="65" charset="-120"/>
              </a:rPr>
              <a:t>申請者（家長）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959380" y="2574955"/>
            <a:ext cx="3240360" cy="156966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b="1" dirty="0" smtClean="0">
                <a:ea typeface="標楷體" panose="03000509000000000000" pitchFamily="65" charset="-120"/>
              </a:rPr>
              <a:t>申請</a:t>
            </a:r>
            <a:r>
              <a:rPr lang="zh-TW" altLang="en-US" sz="3200" b="1" dirty="0">
                <a:ea typeface="標楷體" panose="03000509000000000000" pitchFamily="65" charset="-120"/>
              </a:rPr>
              <a:t>結果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通知書</a:t>
            </a:r>
            <a:endParaRPr lang="en-US" altLang="zh-TW" sz="3200" b="1" dirty="0">
              <a:ea typeface="標楷體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b="1" dirty="0" smtClean="0">
                <a:ea typeface="標楷體" panose="03000509000000000000" pitchFamily="65" charset="-120"/>
              </a:rPr>
              <a:t>及部份書簿津貼</a:t>
            </a:r>
            <a:r>
              <a:rPr lang="en-US" altLang="zh-TW" sz="3200" b="1" dirty="0" smtClean="0">
                <a:ea typeface="標楷體" panose="03000509000000000000" pitchFamily="65" charset="-120"/>
              </a:rPr>
              <a:t>($)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19" y="3246388"/>
            <a:ext cx="2624079" cy="324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332000" y="4816499"/>
            <a:ext cx="6480000" cy="132343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 b="1" dirty="0" smtClean="0">
                <a:ea typeface="標楷體" panose="03000509000000000000" pitchFamily="65" charset="-120"/>
              </a:rPr>
              <a:t>九月開學後，學校會收集</a:t>
            </a:r>
            <a:r>
              <a:rPr lang="en-US" altLang="zh-TW" sz="3200" b="1" dirty="0" smtClean="0">
                <a:ea typeface="標楷體" panose="03000509000000000000" pitchFamily="65" charset="-120"/>
              </a:rPr>
              <a:t>  </a:t>
            </a:r>
          </a:p>
          <a:p>
            <a:pPr algn="ctr" eaLnBrk="1" hangingPunct="1">
              <a:spcBef>
                <a:spcPct val="50000"/>
              </a:spcBef>
            </a:pPr>
            <a:r>
              <a:rPr lang="zh-TW" altLang="en-US" sz="3200" b="1" dirty="0" smtClean="0">
                <a:ea typeface="標楷體" panose="03000509000000000000" pitchFamily="65" charset="-120"/>
              </a:rPr>
              <a:t>「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申請</a:t>
            </a:r>
            <a:r>
              <a:rPr lang="zh-TW" altLang="en-US" sz="3200" b="1" dirty="0">
                <a:ea typeface="標楷體" panose="03000509000000000000" pitchFamily="65" charset="-120"/>
              </a:rPr>
              <a:t>結果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通知書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」的</a:t>
            </a:r>
            <a:r>
              <a:rPr lang="zh-TW" altLang="en-US" sz="3200" b="1" dirty="0" smtClean="0">
                <a:solidFill>
                  <a:srgbClr val="FFFF00"/>
                </a:solidFill>
                <a:ea typeface="標楷體" panose="03000509000000000000" pitchFamily="65" charset="-120"/>
              </a:rPr>
              <a:t>副本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 animBg="1"/>
      <p:bldP spid="71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8DB4CC4-DB4A-49D5-B95F-1DB38E7DEF74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14160"/>
            <a:ext cx="9144000" cy="1296000"/>
          </a:xfrm>
          <a:solidFill>
            <a:srgbClr val="FF66FF"/>
          </a:solidFill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工作流程（</a:t>
            </a:r>
            <a:r>
              <a:rPr lang="zh-TW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新申請者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805649" y="2755195"/>
            <a:ext cx="2663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200" b="1" dirty="0">
                <a:ea typeface="標楷體" panose="03000509000000000000" pitchFamily="65" charset="-120"/>
              </a:rPr>
              <a:t>學生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資助處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830609" y="2825200"/>
            <a:ext cx="30956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申請者（家長）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354822" y="5361604"/>
            <a:ext cx="1943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200" b="1" dirty="0" smtClean="0">
                <a:ea typeface="標楷體" panose="03000509000000000000" pitchFamily="65" charset="-120"/>
              </a:rPr>
              <a:t>班主任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 rot="5400000">
            <a:off x="2015642" y="2529372"/>
            <a:ext cx="2736850" cy="4536106"/>
          </a:xfrm>
          <a:custGeom>
            <a:avLst/>
            <a:gdLst>
              <a:gd name="T0" fmla="*/ 2232813 w 21600"/>
              <a:gd name="T1" fmla="*/ 0 h 21600"/>
              <a:gd name="T2" fmla="*/ 1728777 w 21600"/>
              <a:gd name="T3" fmla="*/ 1065017 h 21600"/>
              <a:gd name="T4" fmla="*/ 0 w 21600"/>
              <a:gd name="T5" fmla="*/ 5859437 h 21600"/>
              <a:gd name="T6" fmla="*/ 1166075 w 21600"/>
              <a:gd name="T7" fmla="*/ 6119812 h 21600"/>
              <a:gd name="T8" fmla="*/ 2332024 w 21600"/>
              <a:gd name="T9" fmla="*/ 3684920 h 21600"/>
              <a:gd name="T10" fmla="*/ 2736850 w 21600"/>
              <a:gd name="T11" fmla="*/ 106501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9762 h 21600"/>
              <a:gd name="T20" fmla="*/ 18405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622" y="0"/>
                </a:moveTo>
                <a:lnTo>
                  <a:pt x="13644" y="3759"/>
                </a:lnTo>
                <a:lnTo>
                  <a:pt x="16839" y="3759"/>
                </a:lnTo>
                <a:lnTo>
                  <a:pt x="16839" y="19762"/>
                </a:lnTo>
                <a:lnTo>
                  <a:pt x="0" y="19762"/>
                </a:lnTo>
                <a:lnTo>
                  <a:pt x="0" y="21600"/>
                </a:lnTo>
                <a:lnTo>
                  <a:pt x="18405" y="21600"/>
                </a:lnTo>
                <a:lnTo>
                  <a:pt x="18405" y="3759"/>
                </a:lnTo>
                <a:lnTo>
                  <a:pt x="21600" y="3759"/>
                </a:lnTo>
                <a:lnTo>
                  <a:pt x="17622" y="0"/>
                </a:lnTo>
                <a:close/>
              </a:path>
            </a:pathLst>
          </a:custGeom>
          <a:solidFill>
            <a:srgbClr val="CC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HK" altLang="en-US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301249" y="4750357"/>
            <a:ext cx="3240038" cy="1569660"/>
          </a:xfrm>
          <a:prstGeom prst="rect">
            <a:avLst/>
          </a:prstGeom>
          <a:solidFill>
            <a:srgbClr val="FFFF00">
              <a:alpha val="89999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3200" b="1" dirty="0">
                <a:ea typeface="標楷體" panose="03000509000000000000" pitchFamily="65" charset="-120"/>
              </a:rPr>
              <a:t>3</a:t>
            </a:r>
            <a:r>
              <a:rPr lang="en-US" altLang="zh-TW" sz="3200" b="1" dirty="0" smtClean="0">
                <a:ea typeface="標楷體" panose="03000509000000000000" pitchFamily="65" charset="-120"/>
              </a:rPr>
              <a:t>.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填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妥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的</a:t>
            </a:r>
            <a:endParaRPr lang="en-US" altLang="zh-TW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   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資格證明書</a:t>
            </a:r>
            <a:endParaRPr lang="en-US" altLang="zh-TW" sz="3200" b="1" dirty="0" smtClean="0"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3200" b="1" dirty="0">
                <a:ea typeface="標楷體" panose="03000509000000000000" pitchFamily="65" charset="-120"/>
              </a:rPr>
              <a:t>   （黃色表格）</a:t>
            </a:r>
          </a:p>
        </p:txBody>
      </p:sp>
      <p:sp>
        <p:nvSpPr>
          <p:cNvPr id="20498" name="AutoShape 18"/>
          <p:cNvSpPr>
            <a:spLocks noChangeArrowheads="1"/>
          </p:cNvSpPr>
          <p:nvPr/>
        </p:nvSpPr>
        <p:spPr bwMode="auto">
          <a:xfrm>
            <a:off x="1798984" y="1507575"/>
            <a:ext cx="5113338" cy="2736850"/>
          </a:xfrm>
          <a:custGeom>
            <a:avLst/>
            <a:gdLst>
              <a:gd name="T0" fmla="*/ 1890278 w 21600"/>
              <a:gd name="T1" fmla="*/ 47261 h 21600"/>
              <a:gd name="T2" fmla="*/ 276262 w 21600"/>
              <a:gd name="T3" fmla="*/ 1368298 h 21600"/>
              <a:gd name="T4" fmla="*/ 2034446 w 21600"/>
              <a:gd name="T5" fmla="*/ 332857 h 21600"/>
              <a:gd name="T6" fmla="*/ 5318345 w 21600"/>
              <a:gd name="T7" fmla="*/ 507584 h 21600"/>
              <a:gd name="T8" fmla="*/ 4988109 w 21600"/>
              <a:gd name="T9" fmla="*/ 1177732 h 21600"/>
              <a:gd name="T10" fmla="*/ 3735814 w 21600"/>
              <a:gd name="T11" fmla="*/ 100085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115" y="6540"/>
                </a:moveTo>
                <a:cubicBezTo>
                  <a:pt x="16599" y="3936"/>
                  <a:pt x="13813" y="2335"/>
                  <a:pt x="10800" y="2335"/>
                </a:cubicBezTo>
                <a:cubicBezTo>
                  <a:pt x="6124" y="2335"/>
                  <a:pt x="2335" y="6124"/>
                  <a:pt x="2335" y="10799"/>
                </a:cubicBezTo>
                <a:lnTo>
                  <a:pt x="0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4644" y="0"/>
                  <a:pt x="18198" y="2043"/>
                  <a:pt x="20133" y="5365"/>
                </a:cubicBezTo>
                <a:lnTo>
                  <a:pt x="22466" y="4006"/>
                </a:lnTo>
                <a:lnTo>
                  <a:pt x="21071" y="9295"/>
                </a:lnTo>
                <a:lnTo>
                  <a:pt x="15781" y="7899"/>
                </a:lnTo>
                <a:lnTo>
                  <a:pt x="18115" y="654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HK" altLang="en-US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 flipH="1" flipV="1">
            <a:off x="2303462" y="2012573"/>
            <a:ext cx="4537075" cy="2736850"/>
          </a:xfrm>
          <a:custGeom>
            <a:avLst/>
            <a:gdLst>
              <a:gd name="T0" fmla="*/ 1891918 w 21600"/>
              <a:gd name="T1" fmla="*/ 18879 h 21600"/>
              <a:gd name="T2" fmla="*/ 189255 w 21600"/>
              <a:gd name="T3" fmla="*/ 1368298 h 21600"/>
              <a:gd name="T4" fmla="*/ 1954723 w 21600"/>
              <a:gd name="T5" fmla="*/ 244162 h 21600"/>
              <a:gd name="T6" fmla="*/ 4947932 w 21600"/>
              <a:gd name="T7" fmla="*/ 808511 h 21600"/>
              <a:gd name="T8" fmla="*/ 4480782 w 21600"/>
              <a:gd name="T9" fmla="*/ 1388951 h 21600"/>
              <a:gd name="T10" fmla="*/ 3518334 w 21600"/>
              <a:gd name="T11" fmla="*/ 110715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301" y="7855"/>
                </a:moveTo>
                <a:cubicBezTo>
                  <a:pt x="18046" y="4232"/>
                  <a:pt x="14633" y="1803"/>
                  <a:pt x="10800" y="1803"/>
                </a:cubicBezTo>
                <a:cubicBezTo>
                  <a:pt x="5831" y="1803"/>
                  <a:pt x="1803" y="5831"/>
                  <a:pt x="1803" y="10799"/>
                </a:cubicBezTo>
                <a:lnTo>
                  <a:pt x="0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5402" y="0"/>
                  <a:pt x="19498" y="2916"/>
                  <a:pt x="21005" y="7265"/>
                </a:cubicBezTo>
                <a:lnTo>
                  <a:pt x="23556" y="6381"/>
                </a:lnTo>
                <a:lnTo>
                  <a:pt x="21332" y="10962"/>
                </a:lnTo>
                <a:lnTo>
                  <a:pt x="16750" y="8738"/>
                </a:lnTo>
                <a:lnTo>
                  <a:pt x="19301" y="785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zh-HK" altLang="en-US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779112" y="3672205"/>
            <a:ext cx="3149701" cy="1077218"/>
          </a:xfrm>
          <a:prstGeom prst="rect">
            <a:avLst/>
          </a:prstGeom>
          <a:solidFill>
            <a:srgbClr val="FFFF00">
              <a:alpha val="89803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200" b="1" dirty="0" smtClean="0">
                <a:ea typeface="標楷體" panose="03000509000000000000" pitchFamily="65" charset="-120"/>
              </a:rPr>
              <a:t>2.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 資格證明書</a:t>
            </a:r>
            <a:endParaRPr lang="en-US" altLang="zh-TW" sz="3200" b="1" dirty="0" smtClean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3200" b="1" dirty="0" smtClean="0">
                <a:ea typeface="標楷體" panose="03000509000000000000" pitchFamily="65" charset="-120"/>
              </a:rPr>
              <a:t>   （黃色表格）</a:t>
            </a:r>
            <a:endParaRPr lang="zh-TW" altLang="en-US" sz="3200" b="1" dirty="0">
              <a:ea typeface="標楷體" panose="03000509000000000000" pitchFamily="65" charset="-120"/>
            </a:endParaRP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105996" y="1880341"/>
            <a:ext cx="3673116" cy="584775"/>
          </a:xfrm>
          <a:prstGeom prst="rect">
            <a:avLst/>
          </a:prstGeom>
          <a:solidFill>
            <a:schemeClr val="bg1">
              <a:alpha val="89803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200" b="1" dirty="0">
                <a:ea typeface="標楷體" panose="03000509000000000000" pitchFamily="65" charset="-120"/>
              </a:rPr>
              <a:t>1</a:t>
            </a:r>
            <a:r>
              <a:rPr lang="en-US" altLang="zh-TW" sz="3200" b="1" dirty="0" smtClean="0">
                <a:ea typeface="標楷體" panose="03000509000000000000" pitchFamily="65" charset="-120"/>
              </a:rPr>
              <a:t>.</a:t>
            </a:r>
            <a:r>
              <a:rPr lang="zh-TW" altLang="en-US" sz="3200" b="1" dirty="0" smtClean="0">
                <a:ea typeface="標楷體" panose="03000509000000000000" pitchFamily="65" charset="-120"/>
              </a:rPr>
              <a:t> 申請</a:t>
            </a:r>
            <a:r>
              <a:rPr lang="zh-TW" altLang="en-US" sz="3200" b="1" dirty="0">
                <a:ea typeface="標楷體" panose="03000509000000000000" pitchFamily="65" charset="-120"/>
              </a:rPr>
              <a:t>表格及文件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901684" y="5361605"/>
            <a:ext cx="1224136" cy="584775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200" b="1" dirty="0" smtClean="0">
                <a:solidFill>
                  <a:schemeClr val="bg1"/>
                </a:solidFill>
                <a:ea typeface="標楷體" panose="03000509000000000000" pitchFamily="65" charset="-120"/>
              </a:rPr>
              <a:t>盡快</a:t>
            </a:r>
            <a:endParaRPr lang="zh-TW" altLang="en-US" sz="3200" b="1" dirty="0">
              <a:solidFill>
                <a:schemeClr val="bg1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652120" y="5879921"/>
            <a:ext cx="23672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3200" b="1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交校長簽署</a:t>
            </a:r>
            <a:endParaRPr lang="zh-TW" altLang="en-US" sz="3200" b="1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AutoShape 22"/>
          <p:cNvSpPr>
            <a:spLocks noChangeArrowheads="1"/>
          </p:cNvSpPr>
          <p:nvPr/>
        </p:nvSpPr>
        <p:spPr bwMode="auto">
          <a:xfrm rot="16200000" flipV="1">
            <a:off x="6411979" y="3751934"/>
            <a:ext cx="2910617" cy="2225549"/>
          </a:xfrm>
          <a:custGeom>
            <a:avLst/>
            <a:gdLst>
              <a:gd name="T0" fmla="*/ 1891918 w 21600"/>
              <a:gd name="T1" fmla="*/ 18879 h 21600"/>
              <a:gd name="T2" fmla="*/ 189255 w 21600"/>
              <a:gd name="T3" fmla="*/ 1368298 h 21600"/>
              <a:gd name="T4" fmla="*/ 1954723 w 21600"/>
              <a:gd name="T5" fmla="*/ 244162 h 21600"/>
              <a:gd name="T6" fmla="*/ 4947932 w 21600"/>
              <a:gd name="T7" fmla="*/ 808511 h 21600"/>
              <a:gd name="T8" fmla="*/ 4480782 w 21600"/>
              <a:gd name="T9" fmla="*/ 1388951 h 21600"/>
              <a:gd name="T10" fmla="*/ 3518334 w 21600"/>
              <a:gd name="T11" fmla="*/ 110715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301" y="7855"/>
                </a:moveTo>
                <a:cubicBezTo>
                  <a:pt x="18046" y="4232"/>
                  <a:pt x="14633" y="1803"/>
                  <a:pt x="10800" y="1803"/>
                </a:cubicBezTo>
                <a:cubicBezTo>
                  <a:pt x="5831" y="1803"/>
                  <a:pt x="1803" y="5831"/>
                  <a:pt x="1803" y="10799"/>
                </a:cubicBezTo>
                <a:lnTo>
                  <a:pt x="0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5402" y="0"/>
                  <a:pt x="19498" y="2916"/>
                  <a:pt x="21005" y="7265"/>
                </a:cubicBezTo>
                <a:lnTo>
                  <a:pt x="23556" y="6381"/>
                </a:lnTo>
                <a:lnTo>
                  <a:pt x="21332" y="10962"/>
                </a:lnTo>
                <a:lnTo>
                  <a:pt x="16750" y="8738"/>
                </a:lnTo>
                <a:lnTo>
                  <a:pt x="19301" y="785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/>
        </p:spPr>
        <p:txBody>
          <a:bodyPr rot="10800000" wrap="none" anchor="ctr"/>
          <a:lstStyle/>
          <a:p>
            <a:endParaRPr lang="zh-HK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90" grpId="0"/>
      <p:bldP spid="20495" grpId="0"/>
      <p:bldP spid="20496" grpId="0" animBg="1"/>
      <p:bldP spid="20497" grpId="0" animBg="1"/>
      <p:bldP spid="20498" grpId="0" animBg="1"/>
      <p:bldP spid="20502" grpId="0" animBg="1"/>
      <p:bldP spid="20488" grpId="0" animBg="1"/>
      <p:bldP spid="20501" grpId="0" animBg="1"/>
      <p:bldP spid="13" grpId="0" animBg="1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251943B-12AA-44B3-A957-9D0D306052F7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628800"/>
            <a:ext cx="7498729" cy="4032250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buFontTx/>
              <a:buNone/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因為學校沒有權力或責任</a:t>
            </a:r>
            <a:endParaRPr lang="en-US" altLang="zh-TW" sz="40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1800"/>
              </a:spcBef>
              <a:buFontTx/>
              <a:buNone/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證明學生獲得的資助額，</a:t>
            </a:r>
            <a:endParaRPr lang="en-US" altLang="zh-TW" sz="40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1800"/>
              </a:spcBef>
              <a:buNone/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請家長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保留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資格</a:t>
            </a: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證明書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的</a:t>
            </a: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副本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，</a:t>
            </a:r>
            <a:endParaRPr lang="en-US" altLang="zh-TW" sz="40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1800"/>
              </a:spcBef>
              <a:buFontTx/>
              <a:buNone/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以便將來申請其他資助時使用。</a:t>
            </a:r>
          </a:p>
          <a:p>
            <a:pPr marL="0" indent="0" eaLnBrk="1" hangingPunct="1">
              <a:spcBef>
                <a:spcPts val="1800"/>
              </a:spcBef>
              <a:buFontTx/>
              <a:buNone/>
              <a:defRPr/>
            </a:pPr>
            <a:endParaRPr lang="en-US" altLang="zh-TW" sz="40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6000"/>
          </a:xfrm>
          <a:solidFill>
            <a:srgbClr val="FF66FF"/>
          </a:solidFill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注　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477000" y="6215063"/>
            <a:ext cx="2133600" cy="476250"/>
          </a:xfrm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18FC496-6AF6-4917-ADD2-292E905A9A0D}" type="slidenum">
              <a:rPr lang="en-US" altLang="zh-TW"/>
              <a:pPr/>
              <a:t>5</a:t>
            </a:fld>
            <a:endParaRPr lang="en-US" altLang="zh-TW" dirty="0"/>
          </a:p>
        </p:txBody>
      </p:sp>
      <p:pic>
        <p:nvPicPr>
          <p:cNvPr id="9219" name="Picture 4" descr="octop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" r="1985" b="8025"/>
          <a:stretch>
            <a:fillRect/>
          </a:stretch>
        </p:blipFill>
        <p:spPr bwMode="auto">
          <a:xfrm>
            <a:off x="5003800" y="3141663"/>
            <a:ext cx="360680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6000"/>
          </a:xfrm>
          <a:solidFill>
            <a:srgbClr val="C31313"/>
          </a:solidFill>
        </p:spPr>
        <p:txBody>
          <a:bodyPr/>
          <a:lstStyle/>
          <a:p>
            <a:pPr eaLnBrk="1" hangingPunct="1"/>
            <a:r>
              <a:rPr lang="zh-TW" altLang="en-US" sz="4000" b="1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港 鐵 學 生 乘 車 優 惠 計 劃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8356" y="1709012"/>
            <a:ext cx="8502116" cy="4744175"/>
          </a:xfrm>
          <a:solidFill>
            <a:srgbClr val="FFFF00">
              <a:alpha val="70000"/>
            </a:srgbClr>
          </a:solidFill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1.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適合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12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歲或以上學生申請。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2.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必須持有「學生身分」</a:t>
            </a: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個人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八達通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	（卡上印有申請人的相片和姓名）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3.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升讀中一的學生，若已持有</a:t>
            </a:r>
            <a:r>
              <a:rPr lang="zh-TW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個人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八達通，卡內的「學生身分」有效期將於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 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2022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年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10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月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31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日屆滿。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US" altLang="zh-TW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   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現時不須申請延續「學生身分」。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EE4079B-79B2-4F1D-B4FA-DE3FD4B53A31}" type="slidenum">
              <a:rPr lang="en-US" altLang="zh-TW"/>
              <a:pPr/>
              <a:t>6</a:t>
            </a:fld>
            <a:endParaRPr lang="en-US" altLang="zh-TW"/>
          </a:p>
        </p:txBody>
      </p:sp>
      <p:pic>
        <p:nvPicPr>
          <p:cNvPr id="10243" name="Picture 4" descr="octop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" r="1985" b="8025"/>
          <a:stretch>
            <a:fillRect/>
          </a:stretch>
        </p:blipFill>
        <p:spPr bwMode="auto">
          <a:xfrm>
            <a:off x="5003800" y="3141663"/>
            <a:ext cx="360680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31313"/>
          </a:solidFill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en-US" sz="4000" b="1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港 鐵 學 生 乘 車 優 惠 計 劃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463" y="1728899"/>
            <a:ext cx="8533073" cy="4205064"/>
          </a:xfrm>
          <a:solidFill>
            <a:srgbClr val="FFFF00">
              <a:alpha val="70000"/>
            </a:srgbClr>
          </a:solidFill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4.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若</a:t>
            </a:r>
            <a:r>
              <a:rPr lang="zh-TW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未持有「學生身分」</a:t>
            </a:r>
            <a:r>
              <a:rPr lang="zh-TW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anose="03000509000000000000" pitchFamily="65" charset="-120"/>
              </a:rPr>
              <a:t>個人</a:t>
            </a:r>
            <a:r>
              <a:rPr lang="zh-TW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八達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通，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可在開學後向班主任索取</a:t>
            </a:r>
            <a:r>
              <a:rPr lang="zh-TW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申請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表格。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	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填妥表格後交回班主任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	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	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學校職員在表格上蓋印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	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發回表格給學生</a:t>
            </a: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  <a:p>
            <a:pPr marL="539750" indent="-539750" eaLnBrk="1" hangingPunct="1">
              <a:buNone/>
              <a:tabLst>
                <a:tab pos="1081088" algn="l"/>
              </a:tabLst>
              <a:defRPr/>
            </a:pPr>
            <a:r>
              <a:rPr lang="en-US" altLang="zh-TW" sz="36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	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學生自行在港鐵客務中心辦理手續</a:t>
            </a:r>
          </a:p>
          <a:p>
            <a:pPr marL="539750" indent="-539750" eaLnBrk="1" hangingPunct="1">
              <a:buFontTx/>
              <a:buNone/>
              <a:tabLst>
                <a:tab pos="1081088" algn="l"/>
              </a:tabLst>
              <a:defRPr/>
            </a:pPr>
            <a:endParaRPr lang="en-US" altLang="zh-TW" sz="3600" b="1" dirty="0" smtClean="0">
              <a:effectLst>
                <a:outerShdw blurRad="38100" dist="38100" dir="2700000" algn="tl">
                  <a:srgbClr val="FFFFFF"/>
                </a:outerShdw>
              </a:effectLst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3592CB3-9EB1-4DED-BC0B-FA6515A10F79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476375" y="1916113"/>
            <a:ext cx="6119813" cy="234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如有查詢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請聯絡吳文浩老師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( </a:t>
            </a:r>
            <a:r>
              <a:rPr lang="zh-TW" alt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學校電話號碼 </a:t>
            </a:r>
            <a:r>
              <a:rPr lang="en-US" altLang="zh-TW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anose="020F0502020204030204" pitchFamily="34" charset="0"/>
                <a:ea typeface="標楷體" panose="03000509000000000000" pitchFamily="65" charset="-120"/>
              </a:rPr>
              <a:t>2343 6220 </a:t>
            </a:r>
            <a:r>
              <a:rPr lang="en-US" altLang="zh-TW" sz="3200" b="1" dirty="0">
                <a:effectLst>
                  <a:outerShdw blurRad="38100" dist="38100" dir="2700000" algn="tl">
                    <a:srgbClr val="FFFFFF"/>
                  </a:outerShdw>
                </a:effectLst>
                <a:ea typeface="標楷體" panose="03000509000000000000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230</Words>
  <Application>Microsoft Office PowerPoint</Application>
  <PresentationFormat>如螢幕大小 (4:3)</PresentationFormat>
  <Paragraphs>64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Times New Roman</vt:lpstr>
      <vt:lpstr>Wingdings</vt:lpstr>
      <vt:lpstr>預設簡報設計</vt:lpstr>
      <vt:lpstr>學 生 資 助</vt:lpstr>
      <vt:lpstr>工作流程（去年曾獲批津貼者）</vt:lpstr>
      <vt:lpstr>工作流程（新申請者）</vt:lpstr>
      <vt:lpstr>注　意</vt:lpstr>
      <vt:lpstr>港 鐵 學 生 乘 車 優 惠 計 劃</vt:lpstr>
      <vt:lpstr>港 鐵 學 生 乘 車 優 惠 計 劃</vt:lpstr>
      <vt:lpstr>PowerPoint 簡報</vt:lpstr>
    </vt:vector>
  </TitlesOfParts>
  <Company>Kwun Tong Government Secondary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學生資助</dc:title>
  <dc:creator>ktgss-nmh</dc:creator>
  <cp:lastModifiedBy>Ng Man Ho</cp:lastModifiedBy>
  <cp:revision>68</cp:revision>
  <cp:lastPrinted>2016-07-11T07:47:39Z</cp:lastPrinted>
  <dcterms:created xsi:type="dcterms:W3CDTF">2011-08-30T06:36:38Z</dcterms:created>
  <dcterms:modified xsi:type="dcterms:W3CDTF">2019-07-10T06:39:47Z</dcterms:modified>
</cp:coreProperties>
</file>