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9"/>
  </p:handoutMasterIdLst>
  <p:sldIdLst>
    <p:sldId id="256" r:id="rId2"/>
    <p:sldId id="266" r:id="rId3"/>
    <p:sldId id="261" r:id="rId4"/>
    <p:sldId id="259" r:id="rId5"/>
    <p:sldId id="257" r:id="rId6"/>
    <p:sldId id="260" r:id="rId7"/>
    <p:sldId id="265" r:id="rId8"/>
  </p:sldIdLst>
  <p:sldSz cx="12192000" cy="6858000"/>
  <p:notesSz cx="6797675" cy="9926638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淺色樣式 3 - 輔色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113A9D2-9D6B-4929-AA2D-F23B5EE8CBE7}" styleName="佈景主題樣式 2 - 輔色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F1AB2-1976-4502-BF36-3FF5EA218861}" styleName="中等深淺樣式 4 - 輔色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7DF18680-E054-41AD-8BC1-D1AEF772440D}" styleName="中等深淺樣式 2 - 輔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1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63F22D-38C0-4AF7-81F4-CE01D709AD6A}" type="datetimeFigureOut">
              <a:rPr lang="zh-HK" altLang="en-US" smtClean="0"/>
              <a:t>16/7/2019</a:t>
            </a:fld>
            <a:endParaRPr lang="zh-HK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F75A54-6CA7-47B7-85F0-CF8A9D177618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591302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HK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75468-F8CB-42B2-AA25-258F946965B7}" type="datetimeFigureOut">
              <a:rPr lang="zh-HK" altLang="en-US" smtClean="0"/>
              <a:t>16/7/2019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D2C29-0A0B-4ED1-9398-18DA3788E7AF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0447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75468-F8CB-42B2-AA25-258F946965B7}" type="datetimeFigureOut">
              <a:rPr lang="zh-HK" altLang="en-US" smtClean="0"/>
              <a:t>16/7/2019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D2C29-0A0B-4ED1-9398-18DA3788E7AF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042734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75468-F8CB-42B2-AA25-258F946965B7}" type="datetimeFigureOut">
              <a:rPr lang="zh-HK" altLang="en-US" smtClean="0"/>
              <a:t>16/7/2019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D2C29-0A0B-4ED1-9398-18DA3788E7AF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18524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75468-F8CB-42B2-AA25-258F946965B7}" type="datetimeFigureOut">
              <a:rPr lang="zh-HK" altLang="en-US" smtClean="0"/>
              <a:t>16/7/2019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D2C29-0A0B-4ED1-9398-18DA3788E7AF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034669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75468-F8CB-42B2-AA25-258F946965B7}" type="datetimeFigureOut">
              <a:rPr lang="zh-HK" altLang="en-US" smtClean="0"/>
              <a:t>16/7/2019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D2C29-0A0B-4ED1-9398-18DA3788E7AF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614602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75468-F8CB-42B2-AA25-258F946965B7}" type="datetimeFigureOut">
              <a:rPr lang="zh-HK" altLang="en-US" smtClean="0"/>
              <a:t>16/7/2019</a:t>
            </a:fld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D2C29-0A0B-4ED1-9398-18DA3788E7AF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08426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75468-F8CB-42B2-AA25-258F946965B7}" type="datetimeFigureOut">
              <a:rPr lang="zh-HK" altLang="en-US" smtClean="0"/>
              <a:t>16/7/2019</a:t>
            </a:fld>
            <a:endParaRPr lang="zh-HK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D2C29-0A0B-4ED1-9398-18DA3788E7AF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349492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75468-F8CB-42B2-AA25-258F946965B7}" type="datetimeFigureOut">
              <a:rPr lang="zh-HK" altLang="en-US" smtClean="0"/>
              <a:t>16/7/2019</a:t>
            </a:fld>
            <a:endParaRPr lang="zh-HK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D2C29-0A0B-4ED1-9398-18DA3788E7AF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245437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75468-F8CB-42B2-AA25-258F946965B7}" type="datetimeFigureOut">
              <a:rPr lang="zh-HK" altLang="en-US" smtClean="0"/>
              <a:t>16/7/2019</a:t>
            </a:fld>
            <a:endParaRPr lang="zh-HK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D2C29-0A0B-4ED1-9398-18DA3788E7AF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688243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75468-F8CB-42B2-AA25-258F946965B7}" type="datetimeFigureOut">
              <a:rPr lang="zh-HK" altLang="en-US" smtClean="0"/>
              <a:t>16/7/2019</a:t>
            </a:fld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D2C29-0A0B-4ED1-9398-18DA3788E7AF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134476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HK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75468-F8CB-42B2-AA25-258F946965B7}" type="datetimeFigureOut">
              <a:rPr lang="zh-HK" altLang="en-US" smtClean="0"/>
              <a:t>16/7/2019</a:t>
            </a:fld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D2C29-0A0B-4ED1-9398-18DA3788E7AF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100632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F75468-F8CB-42B2-AA25-258F946965B7}" type="datetimeFigureOut">
              <a:rPr lang="zh-HK" altLang="en-US" smtClean="0"/>
              <a:t>16/7/2019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FD2C29-0A0B-4ED1-9398-18DA3788E7AF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325819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H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標題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觀塘官立中學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endParaRPr lang="zh-HK" altLang="en-US" dirty="0"/>
          </a:p>
        </p:txBody>
      </p:sp>
      <p:sp>
        <p:nvSpPr>
          <p:cNvPr id="8" name="副標題 7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5400" dirty="0" smtClean="0"/>
              <a:t>日文課程</a:t>
            </a:r>
            <a:endParaRPr lang="zh-HK" altLang="en-US" sz="5400" dirty="0"/>
          </a:p>
        </p:txBody>
      </p:sp>
    </p:spTree>
    <p:extLst>
      <p:ext uri="{BB962C8B-B14F-4D97-AF65-F5344CB8AC3E}">
        <p14:creationId xmlns:p14="http://schemas.microsoft.com/office/powerpoint/2010/main" val="2724341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46757"/>
            <a:ext cx="9144000" cy="957214"/>
          </a:xfrm>
        </p:spPr>
        <p:txBody>
          <a:bodyPr>
            <a:normAutofit/>
          </a:bodyPr>
          <a:lstStyle/>
          <a:p>
            <a:pPr algn="l"/>
            <a:r>
              <a:rPr lang="zh-TW" altLang="en-US" sz="3200" dirty="0" smtClean="0"/>
              <a:t>         本校學生獲日本駐香港領使頒發獎學金</a:t>
            </a:r>
            <a:endParaRPr lang="zh-HK" altLang="en-US" sz="32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2979" y="1315845"/>
            <a:ext cx="7782036" cy="4337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1707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觀塘官立中學  日文課程</a:t>
            </a:r>
            <a:endParaRPr lang="zh-HK" altLang="en-US" dirty="0"/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8370489"/>
              </p:ext>
            </p:extLst>
          </p:nvPr>
        </p:nvGraphicFramePr>
        <p:xfrm>
          <a:off x="515155" y="1825625"/>
          <a:ext cx="11449318" cy="450088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522869"/>
                <a:gridCol w="4637784"/>
                <a:gridCol w="2640169"/>
                <a:gridCol w="164849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b="1" dirty="0" smtClean="0"/>
                        <a:t>課程級別：</a:t>
                      </a:r>
                      <a:endParaRPr lang="zh-HK" altLang="en-US" b="1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zh-TW" altLang="en-US" b="0" dirty="0" smtClean="0"/>
                        <a:t>分六個級別 </a:t>
                      </a:r>
                      <a:r>
                        <a:rPr lang="en-US" altLang="zh-TW" b="0" dirty="0" smtClean="0"/>
                        <a:t>(</a:t>
                      </a:r>
                      <a:r>
                        <a:rPr lang="zh-TW" altLang="en-US" b="0" dirty="0" smtClean="0"/>
                        <a:t>日文一級至日文六級</a:t>
                      </a:r>
                      <a:r>
                        <a:rPr lang="en-US" altLang="zh-TW" b="0" dirty="0" smtClean="0"/>
                        <a:t>)</a:t>
                      </a:r>
                      <a:endParaRPr lang="zh-HK" altLang="en-US" b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HK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HK" alt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b="1" dirty="0" smtClean="0"/>
                        <a:t>全年課時：</a:t>
                      </a:r>
                      <a:endParaRPr lang="zh-HK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一級至三級：</a:t>
                      </a:r>
                      <a:r>
                        <a:rPr lang="en-US" altLang="zh-TW" dirty="0" smtClean="0"/>
                        <a:t>50</a:t>
                      </a:r>
                      <a:r>
                        <a:rPr lang="zh-TW" altLang="en-US" dirty="0" smtClean="0"/>
                        <a:t>小時 </a:t>
                      </a:r>
                      <a:endParaRPr lang="zh-HK" alt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四級至五級：各</a:t>
                      </a:r>
                      <a:r>
                        <a:rPr lang="en-US" altLang="zh-TW" dirty="0" smtClean="0"/>
                        <a:t>120</a:t>
                      </a:r>
                      <a:r>
                        <a:rPr lang="zh-TW" altLang="en-US" dirty="0" smtClean="0"/>
                        <a:t>小時 </a:t>
                      </a:r>
                      <a:endParaRPr lang="zh-HK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 smtClean="0"/>
                        <a:t>六級：</a:t>
                      </a:r>
                      <a:r>
                        <a:rPr lang="en-US" altLang="zh-TW" dirty="0" smtClean="0"/>
                        <a:t>60</a:t>
                      </a:r>
                      <a:r>
                        <a:rPr lang="zh-TW" altLang="en-US" dirty="0" smtClean="0"/>
                        <a:t>小時</a:t>
                      </a:r>
                      <a:endParaRPr lang="zh-HK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b="1" dirty="0" smtClean="0"/>
                        <a:t>上課時間：</a:t>
                      </a:r>
                      <a:endParaRPr lang="zh-HK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一級至三級：</a:t>
                      </a:r>
                      <a:endParaRPr lang="en-US" altLang="zh-TW" dirty="0" smtClean="0"/>
                    </a:p>
                    <a:p>
                      <a:r>
                        <a:rPr lang="zh-TW" altLang="en-US" dirty="0" smtClean="0"/>
                        <a:t>每星期一個週日放學後</a:t>
                      </a:r>
                      <a:r>
                        <a:rPr lang="en-US" altLang="zh-HK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4:00pm-6:00pm</a:t>
                      </a:r>
                      <a:endParaRPr lang="en-US" altLang="zh-TW" dirty="0" smtClean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 smtClean="0"/>
                        <a:t> </a:t>
                      </a:r>
                      <a:r>
                        <a:rPr lang="zh-TW" altLang="en-US" dirty="0" smtClean="0"/>
                        <a:t>四級至六級：</a:t>
                      </a:r>
                      <a:endParaRPr lang="en-US" altLang="zh-TW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 smtClean="0"/>
                        <a:t>星期六  或  星期日</a:t>
                      </a:r>
                      <a:endParaRPr lang="en-US" altLang="zh-TW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 smtClean="0"/>
                        <a:t>每節</a:t>
                      </a:r>
                      <a:r>
                        <a:rPr lang="en-US" altLang="zh-TW" dirty="0" smtClean="0"/>
                        <a:t>3</a:t>
                      </a:r>
                      <a:r>
                        <a:rPr lang="zh-TW" altLang="en-US" dirty="0" smtClean="0"/>
                        <a:t>小時</a:t>
                      </a:r>
                      <a:endParaRPr lang="zh-HK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zh-HK" alt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b="1" dirty="0" smtClean="0"/>
                        <a:t>上課地點：</a:t>
                      </a:r>
                      <a:endParaRPr lang="zh-HK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一級至三級：本校  </a:t>
                      </a:r>
                      <a:endParaRPr lang="en-US" altLang="zh-TW" dirty="0" smtClean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 smtClean="0"/>
                        <a:t>四級至六級：待定</a:t>
                      </a:r>
                      <a:endParaRPr lang="zh-HK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zh-HK" alt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b="1" dirty="0" smtClean="0"/>
                        <a:t>每班人數：</a:t>
                      </a:r>
                      <a:endParaRPr lang="zh-HK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10-25</a:t>
                      </a:r>
                      <a:r>
                        <a:rPr lang="zh-TW" altLang="en-US" dirty="0" smtClean="0"/>
                        <a:t>人</a:t>
                      </a:r>
                      <a:endParaRPr lang="zh-HK" alt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2">
                  <a:txBody>
                    <a:bodyPr/>
                    <a:lstStyle/>
                    <a:p>
                      <a:r>
                        <a:rPr lang="zh-TW" altLang="en-US" dirty="0" smtClean="0"/>
                        <a:t>教育機構決定</a:t>
                      </a:r>
                      <a:endParaRPr lang="zh-HK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zh-HK" alt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altLang="zh-TW" b="1" dirty="0" smtClean="0"/>
                    </a:p>
                    <a:p>
                      <a:pPr algn="ctr"/>
                      <a:r>
                        <a:rPr lang="zh-TW" altLang="en-US" b="1" dirty="0" smtClean="0"/>
                        <a:t>學費：</a:t>
                      </a:r>
                      <a:endParaRPr lang="zh-HK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HK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                               </a:t>
                      </a:r>
                    </a:p>
                    <a:p>
                      <a:r>
                        <a:rPr lang="zh-TW" altLang="zh-HK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視乎報讀人數決定。</a:t>
                      </a:r>
                      <a:endParaRPr lang="en-US" altLang="zh-TW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zh-TW" altLang="en-US" dirty="0" smtClean="0"/>
                        <a:t>每年約</a:t>
                      </a:r>
                      <a:r>
                        <a:rPr lang="en-US" altLang="zh-TW" dirty="0" smtClean="0"/>
                        <a:t>$2000 - $5000</a:t>
                      </a:r>
                      <a:endParaRPr lang="zh-HK" alt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HK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可以日文課程作為新高中課程的其中一個選修科目，學費及開班情況按當時報讀人數而定。</a:t>
                      </a:r>
                      <a:endParaRPr lang="zh-HK" altLang="en-US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zh-HK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zh-HK" altLang="en-US"/>
                    </a:p>
                  </a:txBody>
                  <a:tcPr/>
                </a:tc>
              </a:tr>
              <a:tr h="370840">
                <a:tc grid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HK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中六學生可於中六時報考中學文憑試 —其他語言</a:t>
                      </a:r>
                      <a:r>
                        <a:rPr lang="en-US" altLang="zh-HK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zh-TW" altLang="zh-HK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日文</a:t>
                      </a:r>
                      <a:r>
                        <a:rPr lang="en-US" altLang="zh-HK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zh-HK" altLang="en-US" dirty="0" smtClean="0"/>
                    </a:p>
                    <a:p>
                      <a:endParaRPr lang="zh-HK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HK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HK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HK" alt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6386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HK" dirty="0" smtClean="0"/>
              <a:t>2018-19  </a:t>
            </a:r>
            <a:r>
              <a:rPr lang="zh-TW" altLang="en-US" dirty="0" smtClean="0"/>
              <a:t>觀塘官立中學 日文課程人數</a:t>
            </a:r>
            <a:endParaRPr lang="zh-HK" altLang="en-US" dirty="0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/>
          <a:lstStyle/>
          <a:p>
            <a:endParaRPr lang="en-US" altLang="zh-HK" dirty="0" smtClean="0"/>
          </a:p>
          <a:p>
            <a:endParaRPr lang="en-US" altLang="zh-HK" dirty="0"/>
          </a:p>
          <a:p>
            <a:endParaRPr lang="en-US" altLang="zh-HK" dirty="0" smtClean="0"/>
          </a:p>
          <a:p>
            <a:endParaRPr lang="en-US" altLang="zh-HK" dirty="0"/>
          </a:p>
          <a:p>
            <a:endParaRPr lang="zh-HK" altLang="en-US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9516141"/>
              </p:ext>
            </p:extLst>
          </p:nvPr>
        </p:nvGraphicFramePr>
        <p:xfrm>
          <a:off x="2060620" y="1825625"/>
          <a:ext cx="7701566" cy="34079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02481"/>
                <a:gridCol w="3499085"/>
              </a:tblGrid>
              <a:tr h="486681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 smtClean="0"/>
                        <a:t>級別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 smtClean="0"/>
                        <a:t>人數</a:t>
                      </a:r>
                      <a:endParaRPr lang="zh-HK" altLang="en-US" dirty="0"/>
                    </a:p>
                  </a:txBody>
                  <a:tcPr/>
                </a:tc>
              </a:tr>
              <a:tr h="486681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 smtClean="0"/>
                        <a:t>中一級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dirty="0" smtClean="0"/>
                        <a:t>33</a:t>
                      </a:r>
                      <a:endParaRPr lang="zh-HK" altLang="en-US" dirty="0"/>
                    </a:p>
                  </a:txBody>
                  <a:tcPr/>
                </a:tc>
              </a:tr>
              <a:tr h="486681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 smtClean="0"/>
                        <a:t>中二級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dirty="0" smtClean="0"/>
                        <a:t>12</a:t>
                      </a:r>
                      <a:endParaRPr lang="zh-HK" altLang="en-US" dirty="0"/>
                    </a:p>
                  </a:txBody>
                  <a:tcPr/>
                </a:tc>
              </a:tr>
              <a:tr h="486681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 smtClean="0"/>
                        <a:t>中三級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dirty="0" smtClean="0"/>
                        <a:t>/</a:t>
                      </a:r>
                      <a:endParaRPr lang="zh-HK" altLang="en-US" dirty="0"/>
                    </a:p>
                  </a:txBody>
                  <a:tcPr/>
                </a:tc>
              </a:tr>
              <a:tr h="486681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 smtClean="0"/>
                        <a:t>中四級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dirty="0" smtClean="0"/>
                        <a:t>8</a:t>
                      </a:r>
                      <a:endParaRPr lang="zh-HK" altLang="en-US" dirty="0"/>
                    </a:p>
                  </a:txBody>
                  <a:tcPr/>
                </a:tc>
              </a:tr>
              <a:tr h="486681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 smtClean="0"/>
                        <a:t>中五級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dirty="0" smtClean="0"/>
                        <a:t>7</a:t>
                      </a:r>
                      <a:endParaRPr lang="zh-HK" altLang="en-US" dirty="0"/>
                    </a:p>
                  </a:txBody>
                  <a:tcPr/>
                </a:tc>
              </a:tr>
              <a:tr h="487842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 smtClean="0"/>
                        <a:t>中六級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dirty="0" smtClean="0"/>
                        <a:t>3</a:t>
                      </a:r>
                      <a:endParaRPr lang="zh-HK" alt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4957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 香港中學文憑考試</a:t>
            </a:r>
            <a:r>
              <a:rPr lang="en-US" altLang="zh-TW" dirty="0" smtClean="0"/>
              <a:t>/</a:t>
            </a:r>
            <a:r>
              <a:rPr lang="zh-TW" altLang="en-US" dirty="0" smtClean="0"/>
              <a:t>大學聯招 換算表</a:t>
            </a:r>
            <a:endParaRPr lang="zh-HK" altLang="en-US" dirty="0"/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6345661"/>
              </p:ext>
            </p:extLst>
          </p:nvPr>
        </p:nvGraphicFramePr>
        <p:xfrm>
          <a:off x="838200" y="1825625"/>
          <a:ext cx="10515603" cy="486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63332"/>
                <a:gridCol w="1468192"/>
                <a:gridCol w="1275163"/>
                <a:gridCol w="1502229"/>
                <a:gridCol w="1502229"/>
                <a:gridCol w="1502229"/>
                <a:gridCol w="1502229"/>
              </a:tblGrid>
              <a:tr h="540000">
                <a:tc>
                  <a:txBody>
                    <a:bodyPr/>
                    <a:lstStyle/>
                    <a:p>
                      <a:pPr algn="ctr"/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dirty="0" smtClean="0"/>
                        <a:t>a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dirty="0" smtClean="0"/>
                        <a:t>b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dirty="0" smtClean="0"/>
                        <a:t>c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dirty="0" smtClean="0"/>
                        <a:t>d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dirty="0" smtClean="0"/>
                        <a:t>e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 smtClean="0"/>
                        <a:t>其他</a:t>
                      </a:r>
                      <a:endParaRPr lang="zh-HK" altLang="en-US" dirty="0"/>
                    </a:p>
                  </a:txBody>
                  <a:tcPr/>
                </a:tc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 smtClean="0"/>
                        <a:t>香港大學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dirty="0" smtClean="0"/>
                        <a:t>7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dirty="0" smtClean="0"/>
                        <a:t>5.5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dirty="0" smtClean="0"/>
                        <a:t>4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dirty="0" smtClean="0"/>
                        <a:t>2.5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dirty="0" smtClean="0"/>
                        <a:t>1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dirty="0" smtClean="0"/>
                        <a:t>0</a:t>
                      </a:r>
                      <a:endParaRPr lang="zh-HK" altLang="en-US" dirty="0"/>
                    </a:p>
                  </a:txBody>
                  <a:tcPr/>
                </a:tc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 smtClean="0"/>
                        <a:t>香港中文大學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dirty="0" smtClean="0"/>
                        <a:t>**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dirty="0" smtClean="0"/>
                        <a:t>**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dirty="0" smtClean="0"/>
                        <a:t>**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dirty="0" smtClean="0"/>
                        <a:t>**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dirty="0" smtClean="0"/>
                        <a:t>**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dirty="0" smtClean="0"/>
                        <a:t>**</a:t>
                      </a:r>
                      <a:endParaRPr lang="zh-HK" altLang="en-US" dirty="0"/>
                    </a:p>
                  </a:txBody>
                  <a:tcPr/>
                </a:tc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 smtClean="0"/>
                        <a:t>香港科技大學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dirty="0" smtClean="0"/>
                        <a:t>5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dirty="0" smtClean="0"/>
                        <a:t>4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dirty="0" smtClean="0"/>
                        <a:t>3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dirty="0" smtClean="0"/>
                        <a:t>2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dirty="0" smtClean="0"/>
                        <a:t>1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dirty="0" smtClean="0"/>
                        <a:t>0</a:t>
                      </a:r>
                      <a:endParaRPr lang="zh-HK" altLang="en-US" dirty="0"/>
                    </a:p>
                  </a:txBody>
                  <a:tcPr/>
                </a:tc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 smtClean="0"/>
                        <a:t>香港城市大學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dirty="0" smtClean="0"/>
                        <a:t>5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dirty="0" smtClean="0"/>
                        <a:t>4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dirty="0" smtClean="0"/>
                        <a:t>3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dirty="0" smtClean="0"/>
                        <a:t>2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dirty="0" smtClean="0"/>
                        <a:t>1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dirty="0" smtClean="0"/>
                        <a:t>0</a:t>
                      </a:r>
                      <a:endParaRPr lang="zh-HK" altLang="en-US" dirty="0"/>
                    </a:p>
                  </a:txBody>
                  <a:tcPr/>
                </a:tc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 smtClean="0"/>
                        <a:t>香港理工大學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dirty="0" smtClean="0"/>
                        <a:t>5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dirty="0" smtClean="0"/>
                        <a:t>4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dirty="0" smtClean="0"/>
                        <a:t>3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dirty="0" smtClean="0"/>
                        <a:t>2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dirty="0" smtClean="0"/>
                        <a:t>1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dirty="0" smtClean="0"/>
                        <a:t>0</a:t>
                      </a:r>
                      <a:endParaRPr lang="zh-HK" altLang="en-US" dirty="0"/>
                    </a:p>
                  </a:txBody>
                  <a:tcPr/>
                </a:tc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 smtClean="0"/>
                        <a:t>香港浸會大學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dirty="0" smtClean="0"/>
                        <a:t>5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dirty="0" smtClean="0"/>
                        <a:t>4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dirty="0" smtClean="0"/>
                        <a:t>3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dirty="0" smtClean="0"/>
                        <a:t>2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dirty="0" smtClean="0"/>
                        <a:t>1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dirty="0" smtClean="0"/>
                        <a:t>n/a</a:t>
                      </a:r>
                      <a:endParaRPr lang="zh-HK" altLang="en-US" dirty="0"/>
                    </a:p>
                  </a:txBody>
                  <a:tcPr/>
                </a:tc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 smtClean="0"/>
                        <a:t>香港嶺南大學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dirty="0" smtClean="0"/>
                        <a:t>6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dirty="0" smtClean="0"/>
                        <a:t>5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dirty="0" smtClean="0"/>
                        <a:t>4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dirty="0" smtClean="0"/>
                        <a:t>3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dirty="0" smtClean="0"/>
                        <a:t>2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dirty="0" smtClean="0"/>
                        <a:t>n/a</a:t>
                      </a:r>
                      <a:endParaRPr lang="zh-HK" altLang="en-US" dirty="0"/>
                    </a:p>
                  </a:txBody>
                  <a:tcPr/>
                </a:tc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 smtClean="0"/>
                        <a:t>香港教育大學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dirty="0" smtClean="0"/>
                        <a:t>7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dirty="0" smtClean="0"/>
                        <a:t>6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dirty="0" smtClean="0"/>
                        <a:t>5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dirty="0" smtClean="0"/>
                        <a:t>4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dirty="0" smtClean="0"/>
                        <a:t>3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dirty="0" smtClean="0"/>
                        <a:t>0</a:t>
                      </a:r>
                      <a:endParaRPr lang="zh-HK" alt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0090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3600" dirty="0"/>
              <a:t>劍橋大學國際考試組</a:t>
            </a:r>
            <a:r>
              <a:rPr lang="en-US" altLang="zh-TW" sz="3600" dirty="0"/>
              <a:t/>
            </a:r>
            <a:br>
              <a:rPr lang="en-US" altLang="zh-TW" sz="3600" dirty="0"/>
            </a:br>
            <a:r>
              <a:rPr lang="zh-TW" altLang="en-US" sz="3600" dirty="0"/>
              <a:t>高級補充</a:t>
            </a:r>
            <a:r>
              <a:rPr lang="zh-TW" altLang="en-US" sz="3600" dirty="0" smtClean="0"/>
              <a:t>程度成績統計</a:t>
            </a:r>
            <a:endParaRPr lang="zh-HK" altLang="en-US" sz="3600" dirty="0"/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3570695"/>
              </p:ext>
            </p:extLst>
          </p:nvPr>
        </p:nvGraphicFramePr>
        <p:xfrm>
          <a:off x="838200" y="1969468"/>
          <a:ext cx="10515604" cy="40856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0106"/>
                <a:gridCol w="1510106"/>
                <a:gridCol w="1257350"/>
                <a:gridCol w="1092042"/>
                <a:gridCol w="1286500"/>
                <a:gridCol w="1286500"/>
                <a:gridCol w="1286500"/>
                <a:gridCol w="1286500"/>
              </a:tblGrid>
              <a:tr h="861219">
                <a:tc>
                  <a:txBody>
                    <a:bodyPr/>
                    <a:lstStyle/>
                    <a:p>
                      <a:pPr algn="ctr"/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 smtClean="0"/>
                        <a:t>考生人數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dirty="0" smtClean="0"/>
                        <a:t>a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dirty="0" smtClean="0"/>
                        <a:t>b+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dirty="0" smtClean="0"/>
                        <a:t>c+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dirty="0" smtClean="0"/>
                        <a:t>d+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dirty="0" smtClean="0"/>
                        <a:t>e+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dirty="0" smtClean="0"/>
                        <a:t>u</a:t>
                      </a:r>
                      <a:endParaRPr lang="zh-HK" altLang="en-US" dirty="0"/>
                    </a:p>
                  </a:txBody>
                  <a:tcPr/>
                </a:tc>
              </a:tr>
              <a:tr h="659645">
                <a:tc>
                  <a:txBody>
                    <a:bodyPr/>
                    <a:lstStyle/>
                    <a:p>
                      <a:pPr algn="ctr"/>
                      <a:r>
                        <a:rPr lang="en-US" altLang="zh-HK" dirty="0" smtClean="0"/>
                        <a:t>2014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dirty="0" smtClean="0"/>
                        <a:t>138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dirty="0" smtClean="0"/>
                        <a:t>55.6%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dirty="0" smtClean="0"/>
                        <a:t>72.9%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dirty="0" smtClean="0"/>
                        <a:t>78.9%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dirty="0" smtClean="0"/>
                        <a:t>85%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dirty="0" smtClean="0"/>
                        <a:t>88%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dirty="0" smtClean="0"/>
                        <a:t>12%</a:t>
                      </a:r>
                      <a:endParaRPr lang="zh-HK" altLang="en-US" dirty="0"/>
                    </a:p>
                  </a:txBody>
                  <a:tcPr/>
                </a:tc>
              </a:tr>
              <a:tr h="624469">
                <a:tc>
                  <a:txBody>
                    <a:bodyPr/>
                    <a:lstStyle/>
                    <a:p>
                      <a:pPr algn="ctr"/>
                      <a:r>
                        <a:rPr lang="en-US" altLang="zh-HK" dirty="0" smtClean="0"/>
                        <a:t>2015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dirty="0" smtClean="0"/>
                        <a:t>192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dirty="0" smtClean="0"/>
                        <a:t>46.3%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dirty="0" smtClean="0"/>
                        <a:t>70.5%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dirty="0" smtClean="0"/>
                        <a:t>84.2%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dirty="0" smtClean="0"/>
                        <a:t>89.5%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dirty="0" smtClean="0"/>
                        <a:t>94.2%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dirty="0" smtClean="0"/>
                        <a:t>5.8%</a:t>
                      </a:r>
                      <a:endParaRPr lang="zh-HK" altLang="en-US" dirty="0"/>
                    </a:p>
                  </a:txBody>
                  <a:tcPr/>
                </a:tc>
              </a:tr>
              <a:tr h="613317">
                <a:tc>
                  <a:txBody>
                    <a:bodyPr/>
                    <a:lstStyle/>
                    <a:p>
                      <a:pPr algn="ctr"/>
                      <a:r>
                        <a:rPr lang="en-US" altLang="zh-HK" dirty="0" smtClean="0"/>
                        <a:t>2016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dirty="0" smtClean="0"/>
                        <a:t>201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dirty="0" smtClean="0"/>
                        <a:t>49.5%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dirty="0" smtClean="0"/>
                        <a:t>73%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dirty="0" smtClean="0"/>
                        <a:t>85.2%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dirty="0" smtClean="0"/>
                        <a:t>94.4%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dirty="0" smtClean="0"/>
                        <a:t>96.4%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dirty="0" smtClean="0"/>
                        <a:t>3.6%</a:t>
                      </a:r>
                      <a:endParaRPr lang="zh-HK" altLang="en-US" dirty="0"/>
                    </a:p>
                  </a:txBody>
                  <a:tcPr/>
                </a:tc>
              </a:tr>
              <a:tr h="657922">
                <a:tc>
                  <a:txBody>
                    <a:bodyPr/>
                    <a:lstStyle/>
                    <a:p>
                      <a:pPr algn="ctr"/>
                      <a:r>
                        <a:rPr lang="en-US" altLang="zh-HK" dirty="0" smtClean="0"/>
                        <a:t>2017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dirty="0" smtClean="0"/>
                        <a:t>223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dirty="0" smtClean="0"/>
                        <a:t>46.1%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dirty="0" smtClean="0"/>
                        <a:t>72.8%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dirty="0" smtClean="0"/>
                        <a:t>86.9%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dirty="0" smtClean="0"/>
                        <a:t>94.4%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dirty="0" smtClean="0"/>
                        <a:t>96.6%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dirty="0" smtClean="0"/>
                        <a:t>3.4%</a:t>
                      </a:r>
                      <a:endParaRPr lang="zh-HK" altLang="en-US" dirty="0"/>
                    </a:p>
                  </a:txBody>
                  <a:tcPr/>
                </a:tc>
              </a:tr>
              <a:tr h="669072">
                <a:tc>
                  <a:txBody>
                    <a:bodyPr/>
                    <a:lstStyle/>
                    <a:p>
                      <a:r>
                        <a:rPr lang="en-US" altLang="zh-HK" dirty="0" smtClean="0"/>
                        <a:t>        2018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HK" dirty="0" smtClean="0"/>
                        <a:t>         313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HK" dirty="0" smtClean="0"/>
                        <a:t>     58.3%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HK" dirty="0" smtClean="0"/>
                        <a:t>   79.7%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HK" dirty="0" smtClean="0"/>
                        <a:t>      91.5%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HK" dirty="0" smtClean="0"/>
                        <a:t>     93.9%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HK" dirty="0" smtClean="0"/>
                        <a:t>     96.6%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HK" dirty="0" smtClean="0"/>
                        <a:t>      3.4%</a:t>
                      </a:r>
                      <a:endParaRPr lang="zh-HK" alt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0269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dirty="0" smtClean="0"/>
              <a:t>觀塘官立中學成績統計</a:t>
            </a:r>
            <a:endParaRPr lang="zh-HK" altLang="en-US" dirty="0"/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3359412"/>
              </p:ext>
            </p:extLst>
          </p:nvPr>
        </p:nvGraphicFramePr>
        <p:xfrm>
          <a:off x="838200" y="1471963"/>
          <a:ext cx="10515604" cy="49511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0106"/>
                <a:gridCol w="1510106"/>
                <a:gridCol w="1257350"/>
                <a:gridCol w="1092042"/>
                <a:gridCol w="1286500"/>
                <a:gridCol w="1286500"/>
                <a:gridCol w="1286500"/>
                <a:gridCol w="1286500"/>
              </a:tblGrid>
              <a:tr h="825190">
                <a:tc>
                  <a:txBody>
                    <a:bodyPr/>
                    <a:lstStyle/>
                    <a:p>
                      <a:pPr algn="ctr"/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altLang="zh-TW" dirty="0" smtClean="0"/>
                    </a:p>
                    <a:p>
                      <a:pPr algn="ctr"/>
                      <a:r>
                        <a:rPr lang="zh-TW" altLang="en-US" dirty="0" smtClean="0"/>
                        <a:t>考生人數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altLang="zh-HK" dirty="0" smtClean="0"/>
                    </a:p>
                    <a:p>
                      <a:pPr algn="ctr"/>
                      <a:r>
                        <a:rPr lang="en-US" altLang="zh-HK" dirty="0" smtClean="0"/>
                        <a:t>a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altLang="zh-HK" dirty="0" smtClean="0"/>
                    </a:p>
                    <a:p>
                      <a:pPr algn="ctr"/>
                      <a:r>
                        <a:rPr lang="en-US" altLang="zh-HK" dirty="0" smtClean="0"/>
                        <a:t>b+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altLang="zh-HK" dirty="0" smtClean="0"/>
                    </a:p>
                    <a:p>
                      <a:pPr algn="ctr"/>
                      <a:r>
                        <a:rPr lang="en-US" altLang="zh-HK" dirty="0" smtClean="0"/>
                        <a:t>c+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altLang="zh-HK" dirty="0" smtClean="0"/>
                    </a:p>
                    <a:p>
                      <a:pPr algn="ctr"/>
                      <a:r>
                        <a:rPr lang="en-US" altLang="zh-HK" dirty="0" smtClean="0"/>
                        <a:t>d+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altLang="zh-HK" dirty="0" smtClean="0"/>
                    </a:p>
                    <a:p>
                      <a:pPr algn="ctr"/>
                      <a:r>
                        <a:rPr lang="en-US" altLang="zh-HK" dirty="0" smtClean="0"/>
                        <a:t>e+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altLang="zh-HK" smtClean="0"/>
                    </a:p>
                    <a:p>
                      <a:pPr algn="ctr"/>
                      <a:r>
                        <a:rPr lang="en-US" altLang="zh-HK" smtClean="0"/>
                        <a:t>u</a:t>
                      </a:r>
                      <a:endParaRPr lang="zh-HK" altLang="en-US" dirty="0"/>
                    </a:p>
                  </a:txBody>
                  <a:tcPr/>
                </a:tc>
              </a:tr>
              <a:tr h="825190">
                <a:tc>
                  <a:txBody>
                    <a:bodyPr/>
                    <a:lstStyle/>
                    <a:p>
                      <a:pPr algn="ctr"/>
                      <a:endParaRPr lang="en-US" altLang="zh-HK" dirty="0" smtClean="0"/>
                    </a:p>
                    <a:p>
                      <a:pPr algn="ctr"/>
                      <a:r>
                        <a:rPr lang="en-US" altLang="zh-HK" dirty="0" smtClean="0"/>
                        <a:t>2014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altLang="zh-HK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latinLnBrk="0" hangingPunct="1"/>
                      <a:r>
                        <a:rPr lang="en-US" altLang="zh-HK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zh-HK" alt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altLang="zh-HK" dirty="0" smtClean="0"/>
                    </a:p>
                    <a:p>
                      <a:pPr algn="ctr"/>
                      <a:r>
                        <a:rPr lang="en-US" altLang="zh-HK" dirty="0" smtClean="0"/>
                        <a:t>100%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HK" altLang="en-US" dirty="0"/>
                    </a:p>
                  </a:txBody>
                  <a:tcPr/>
                </a:tc>
              </a:tr>
              <a:tr h="825190">
                <a:tc>
                  <a:txBody>
                    <a:bodyPr/>
                    <a:lstStyle/>
                    <a:p>
                      <a:pPr algn="ctr"/>
                      <a:endParaRPr lang="en-US" altLang="zh-HK" dirty="0" smtClean="0"/>
                    </a:p>
                    <a:p>
                      <a:pPr algn="ctr"/>
                      <a:r>
                        <a:rPr lang="en-US" altLang="zh-HK" dirty="0" smtClean="0"/>
                        <a:t>2015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altLang="zh-HK" dirty="0" smtClean="0"/>
                    </a:p>
                    <a:p>
                      <a:pPr algn="ctr"/>
                      <a:r>
                        <a:rPr lang="en-US" altLang="zh-HK" dirty="0" smtClean="0"/>
                        <a:t>8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altLang="zh-HK" dirty="0" smtClean="0"/>
                    </a:p>
                    <a:p>
                      <a:pPr algn="ctr"/>
                      <a:r>
                        <a:rPr lang="en-US" altLang="zh-HK" dirty="0" smtClean="0"/>
                        <a:t>75%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altLang="zh-HK" dirty="0" smtClean="0"/>
                    </a:p>
                    <a:p>
                      <a:pPr algn="ctr"/>
                      <a:r>
                        <a:rPr lang="en-US" altLang="zh-HK" dirty="0" smtClean="0"/>
                        <a:t>100%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HK" altLang="en-US" dirty="0"/>
                    </a:p>
                  </a:txBody>
                  <a:tcPr/>
                </a:tc>
              </a:tr>
              <a:tr h="825190">
                <a:tc>
                  <a:txBody>
                    <a:bodyPr/>
                    <a:lstStyle/>
                    <a:p>
                      <a:pPr algn="ctr"/>
                      <a:endParaRPr lang="en-US" altLang="zh-HK" dirty="0" smtClean="0"/>
                    </a:p>
                    <a:p>
                      <a:pPr algn="ctr"/>
                      <a:r>
                        <a:rPr lang="en-US" altLang="zh-HK" dirty="0" smtClean="0"/>
                        <a:t>2016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altLang="zh-HK" dirty="0" smtClean="0"/>
                    </a:p>
                    <a:p>
                      <a:pPr algn="ctr"/>
                      <a:r>
                        <a:rPr lang="en-US" altLang="zh-HK" dirty="0" smtClean="0"/>
                        <a:t>8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altLang="zh-HK" dirty="0" smtClean="0"/>
                    </a:p>
                    <a:p>
                      <a:pPr algn="ctr"/>
                      <a:r>
                        <a:rPr lang="en-US" altLang="zh-HK" dirty="0" smtClean="0"/>
                        <a:t>62.5%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altLang="zh-HK" dirty="0" smtClean="0"/>
                    </a:p>
                    <a:p>
                      <a:pPr algn="ctr"/>
                      <a:r>
                        <a:rPr lang="en-US" altLang="zh-HK" dirty="0" smtClean="0"/>
                        <a:t>100%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HK" altLang="en-US" dirty="0"/>
                    </a:p>
                  </a:txBody>
                  <a:tcPr/>
                </a:tc>
              </a:tr>
              <a:tr h="825190">
                <a:tc>
                  <a:txBody>
                    <a:bodyPr/>
                    <a:lstStyle/>
                    <a:p>
                      <a:pPr algn="ctr"/>
                      <a:endParaRPr lang="en-US" altLang="zh-HK" dirty="0" smtClean="0"/>
                    </a:p>
                    <a:p>
                      <a:pPr algn="ctr"/>
                      <a:r>
                        <a:rPr lang="en-US" altLang="zh-HK" dirty="0" smtClean="0"/>
                        <a:t>2017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altLang="zh-HK" dirty="0" smtClean="0"/>
                    </a:p>
                    <a:p>
                      <a:pPr algn="ctr"/>
                      <a:r>
                        <a:rPr lang="en-US" altLang="zh-HK" dirty="0" smtClean="0"/>
                        <a:t>8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altLang="zh-HK" dirty="0" smtClean="0"/>
                    </a:p>
                    <a:p>
                      <a:pPr algn="ctr"/>
                      <a:r>
                        <a:rPr lang="en-US" altLang="zh-HK" dirty="0" smtClean="0"/>
                        <a:t>87.5%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altLang="zh-HK" dirty="0" smtClean="0"/>
                    </a:p>
                    <a:p>
                      <a:pPr algn="ctr"/>
                      <a:r>
                        <a:rPr lang="en-US" altLang="zh-HK" dirty="0" smtClean="0"/>
                        <a:t>100%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HK" altLang="en-US" dirty="0"/>
                    </a:p>
                  </a:txBody>
                  <a:tcPr/>
                </a:tc>
              </a:tr>
              <a:tr h="825190">
                <a:tc>
                  <a:txBody>
                    <a:bodyPr/>
                    <a:lstStyle/>
                    <a:p>
                      <a:pPr algn="ctr"/>
                      <a:endParaRPr lang="en-US" altLang="zh-HK" dirty="0" smtClean="0"/>
                    </a:p>
                    <a:p>
                      <a:pPr algn="ctr"/>
                      <a:r>
                        <a:rPr lang="en-US" altLang="zh-HK" dirty="0" smtClean="0"/>
                        <a:t>2018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altLang="zh-HK" dirty="0" smtClean="0"/>
                    </a:p>
                    <a:p>
                      <a:pPr algn="ctr"/>
                      <a:r>
                        <a:rPr lang="en-US" altLang="zh-HK" dirty="0" smtClean="0"/>
                        <a:t>3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altLang="zh-HK" dirty="0" smtClean="0"/>
                    </a:p>
                    <a:p>
                      <a:pPr algn="ctr"/>
                      <a:r>
                        <a:rPr lang="en-US" altLang="zh-HK" dirty="0" smtClean="0"/>
                        <a:t>100%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altLang="zh-HK" dirty="0" smtClean="0"/>
                    </a:p>
                    <a:p>
                      <a:pPr algn="ctr"/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HK" alt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0932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455</TotalTime>
  <Words>441</Words>
  <Application>Microsoft Office PowerPoint</Application>
  <PresentationFormat>寬螢幕</PresentationFormat>
  <Paragraphs>210</Paragraphs>
  <Slides>7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2" baseType="lpstr">
      <vt:lpstr>新細明體</vt:lpstr>
      <vt:lpstr>Arial</vt:lpstr>
      <vt:lpstr>Calibri</vt:lpstr>
      <vt:lpstr>Calibri Light</vt:lpstr>
      <vt:lpstr>Office 佈景主題</vt:lpstr>
      <vt:lpstr>觀塘官立中學 </vt:lpstr>
      <vt:lpstr>         本校學生獲日本駐香港領使頒發獎學金</vt:lpstr>
      <vt:lpstr>觀塘官立中學  日文課程</vt:lpstr>
      <vt:lpstr>2018-19  觀塘官立中學 日文課程人數</vt:lpstr>
      <vt:lpstr> 香港中學文憑考試/大學聯招 換算表</vt:lpstr>
      <vt:lpstr>劍橋大學國際考試組 高級補充程度成績統計</vt:lpstr>
      <vt:lpstr>觀塘官立中學成績統計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觀塘官立中學 </dc:title>
  <dc:creator>Leung Ching Yee</dc:creator>
  <cp:lastModifiedBy>Leung Ching Yee</cp:lastModifiedBy>
  <cp:revision>64</cp:revision>
  <cp:lastPrinted>2014-12-04T02:49:35Z</cp:lastPrinted>
  <dcterms:created xsi:type="dcterms:W3CDTF">2014-06-06T08:27:53Z</dcterms:created>
  <dcterms:modified xsi:type="dcterms:W3CDTF">2019-07-15T23:40:29Z</dcterms:modified>
</cp:coreProperties>
</file>